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5" r:id="rId2"/>
    <p:sldId id="256" r:id="rId3"/>
    <p:sldId id="266" r:id="rId4"/>
    <p:sldId id="272" r:id="rId5"/>
    <p:sldId id="267" r:id="rId6"/>
    <p:sldId id="269" r:id="rId7"/>
    <p:sldId id="268" r:id="rId8"/>
    <p:sldId id="270" r:id="rId9"/>
    <p:sldId id="271" r:id="rId10"/>
    <p:sldId id="277" r:id="rId11"/>
    <p:sldId id="273" r:id="rId12"/>
    <p:sldId id="274" r:id="rId13"/>
    <p:sldId id="275" r:id="rId14"/>
    <p:sldId id="276" r:id="rId15"/>
  </p:sldIdLst>
  <p:sldSz cx="12192000" cy="6858000"/>
  <p:notesSz cx="6724650" cy="97742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3001"/>
    <a:srgbClr val="063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-126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10"/>
          </a:xfrm>
          <a:prstGeom prst="rect">
            <a:avLst/>
          </a:prstGeom>
        </p:spPr>
        <p:txBody>
          <a:bodyPr vert="horz" lIns="90206" tIns="45103" rIns="90206" bIns="45103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10"/>
          </a:xfrm>
          <a:prstGeom prst="rect">
            <a:avLst/>
          </a:prstGeom>
        </p:spPr>
        <p:txBody>
          <a:bodyPr vert="horz" lIns="90206" tIns="45103" rIns="90206" bIns="45103" rtlCol="0"/>
          <a:lstStyle>
            <a:lvl1pPr algn="r">
              <a:defRPr sz="1200"/>
            </a:lvl1pPr>
          </a:lstStyle>
          <a:p>
            <a:fld id="{69C0D3D0-206F-47F6-A78E-18EA9D407F80}" type="datetimeFigureOut">
              <a:rPr lang="sl-SI" smtClean="0"/>
              <a:t>24.10.2014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06" tIns="45103" rIns="90206" bIns="45103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0206" tIns="45103" rIns="90206" bIns="45103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283831"/>
            <a:ext cx="2914015" cy="490409"/>
          </a:xfrm>
          <a:prstGeom prst="rect">
            <a:avLst/>
          </a:prstGeom>
        </p:spPr>
        <p:txBody>
          <a:bodyPr vert="horz" lIns="90206" tIns="45103" rIns="90206" bIns="45103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09079" y="9283831"/>
            <a:ext cx="2914015" cy="490409"/>
          </a:xfrm>
          <a:prstGeom prst="rect">
            <a:avLst/>
          </a:prstGeom>
        </p:spPr>
        <p:txBody>
          <a:bodyPr vert="horz" lIns="90206" tIns="45103" rIns="90206" bIns="45103" rtlCol="0" anchor="b"/>
          <a:lstStyle>
            <a:lvl1pPr algn="r">
              <a:defRPr sz="1200"/>
            </a:lvl1pPr>
          </a:lstStyle>
          <a:p>
            <a:fld id="{6D7305D1-F29D-453F-86E2-7C29AC4C75E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70022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2920" indent="-28189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7570" indent="-22551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8597" indent="-22551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29625" indent="-22551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0653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1681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2709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33736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l-SI" altLang="sl-SI">
                <a:solidFill>
                  <a:srgbClr val="000000"/>
                </a:solidFill>
              </a:rPr>
              <a:t>Sprememba načina obdavčitve gozdov kot vzvod za doseganje gozdnogospodarskih ciljev    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2920" indent="-28189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7570" indent="-22551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8597" indent="-22551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29625" indent="-22551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0653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1681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2709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33736" indent="-2255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13A364B-F4CC-41F2-AA59-0CD053D317DB}" type="slidenum">
              <a:rPr lang="sl-SI" altLang="sl-SI">
                <a:solidFill>
                  <a:srgbClr val="000000"/>
                </a:solidFill>
              </a:rPr>
              <a:pPr eaLnBrk="1" hangingPunct="1"/>
              <a:t>1</a:t>
            </a:fld>
            <a:endParaRPr lang="sl-SI" altLang="sl-SI">
              <a:solidFill>
                <a:srgbClr val="000000"/>
              </a:solidFill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l-SI" altLang="sl-SI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00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7 w 2123"/>
                <a:gd name="T1" fmla="*/ 986 h 1696"/>
                <a:gd name="T2" fmla="*/ 541 w 2123"/>
                <a:gd name="T3" fmla="*/ 646 h 1696"/>
                <a:gd name="T4" fmla="*/ 667 w 2123"/>
                <a:gd name="T5" fmla="*/ 374 h 1696"/>
                <a:gd name="T6" fmla="*/ 922 w 2123"/>
                <a:gd name="T7" fmla="*/ 555 h 1696"/>
                <a:gd name="T8" fmla="*/ 1208 w 2123"/>
                <a:gd name="T9" fmla="*/ 822 h 1696"/>
                <a:gd name="T10" fmla="*/ 1475 w 2123"/>
                <a:gd name="T11" fmla="*/ 1049 h 1696"/>
                <a:gd name="T12" fmla="*/ 1791 w 2123"/>
                <a:gd name="T13" fmla="*/ 1286 h 1696"/>
                <a:gd name="T14" fmla="*/ 1873 w 2123"/>
                <a:gd name="T15" fmla="*/ 1337 h 1696"/>
                <a:gd name="T16" fmla="*/ 1826 w 2123"/>
                <a:gd name="T17" fmla="*/ 1281 h 1696"/>
                <a:gd name="T18" fmla="*/ 1404 w 2123"/>
                <a:gd name="T19" fmla="*/ 947 h 1696"/>
                <a:gd name="T20" fmla="*/ 1082 w 2123"/>
                <a:gd name="T21" fmla="*/ 646 h 1696"/>
                <a:gd name="T22" fmla="*/ 719 w 2123"/>
                <a:gd name="T23" fmla="*/ 311 h 1696"/>
                <a:gd name="T24" fmla="*/ 994 w 2123"/>
                <a:gd name="T25" fmla="*/ 294 h 1696"/>
                <a:gd name="T26" fmla="*/ 1279 w 2123"/>
                <a:gd name="T27" fmla="*/ 300 h 1696"/>
                <a:gd name="T28" fmla="*/ 1606 w 2123"/>
                <a:gd name="T29" fmla="*/ 254 h 1696"/>
                <a:gd name="T30" fmla="*/ 2112 w 2123"/>
                <a:gd name="T31" fmla="*/ 186 h 1696"/>
                <a:gd name="T32" fmla="*/ 2064 w 2123"/>
                <a:gd name="T33" fmla="*/ 164 h 1696"/>
                <a:gd name="T34" fmla="*/ 1535 w 2123"/>
                <a:gd name="T35" fmla="*/ 243 h 1696"/>
                <a:gd name="T36" fmla="*/ 1202 w 2123"/>
                <a:gd name="T37" fmla="*/ 260 h 1696"/>
                <a:gd name="T38" fmla="*/ 755 w 2123"/>
                <a:gd name="T39" fmla="*/ 243 h 1696"/>
                <a:gd name="T40" fmla="*/ 815 w 2123"/>
                <a:gd name="T41" fmla="*/ 215 h 1696"/>
                <a:gd name="T42" fmla="*/ 1136 w 2123"/>
                <a:gd name="T43" fmla="*/ 0 h 1696"/>
                <a:gd name="T44" fmla="*/ 1082 w 2123"/>
                <a:gd name="T45" fmla="*/ 28 h 1696"/>
                <a:gd name="T46" fmla="*/ 1005 w 2123"/>
                <a:gd name="T47" fmla="*/ 79 h 1696"/>
                <a:gd name="T48" fmla="*/ 851 w 2123"/>
                <a:gd name="T49" fmla="*/ 181 h 1696"/>
                <a:gd name="T50" fmla="*/ 667 w 2123"/>
                <a:gd name="T51" fmla="*/ 266 h 1696"/>
                <a:gd name="T52" fmla="*/ 631 w 2123"/>
                <a:gd name="T53" fmla="*/ 340 h 1696"/>
                <a:gd name="T54" fmla="*/ 303 w 2123"/>
                <a:gd name="T55" fmla="*/ 555 h 1696"/>
                <a:gd name="T56" fmla="*/ 0 w 2123"/>
                <a:gd name="T57" fmla="*/ 686 h 1696"/>
                <a:gd name="T58" fmla="*/ 0 w 2123"/>
                <a:gd name="T59" fmla="*/ 691 h 1696"/>
                <a:gd name="T60" fmla="*/ 0 w 2123"/>
                <a:gd name="T61" fmla="*/ 725 h 1696"/>
                <a:gd name="T62" fmla="*/ 297 w 2123"/>
                <a:gd name="T63" fmla="*/ 601 h 1696"/>
                <a:gd name="T64" fmla="*/ 589 w 2123"/>
                <a:gd name="T65" fmla="*/ 408 h 1696"/>
                <a:gd name="T66" fmla="*/ 505 w 2123"/>
                <a:gd name="T67" fmla="*/ 635 h 1696"/>
                <a:gd name="T68" fmla="*/ 523 w 2123"/>
                <a:gd name="T69" fmla="*/ 941 h 1696"/>
                <a:gd name="T70" fmla="*/ 458 w 2123"/>
                <a:gd name="T71" fmla="*/ 1105 h 1696"/>
                <a:gd name="T72" fmla="*/ 327 w 2123"/>
                <a:gd name="T73" fmla="*/ 1400 h 1696"/>
                <a:gd name="T74" fmla="*/ 321 w 2123"/>
                <a:gd name="T75" fmla="*/ 1604 h 1696"/>
                <a:gd name="T76" fmla="*/ 327 w 2123"/>
                <a:gd name="T77" fmla="*/ 1604 h 1696"/>
                <a:gd name="T78" fmla="*/ 345 w 2123"/>
                <a:gd name="T79" fmla="*/ 1468 h 1696"/>
                <a:gd name="T80" fmla="*/ 577 w 2123"/>
                <a:gd name="T81" fmla="*/ 986 h 1696"/>
                <a:gd name="T82" fmla="*/ 577 w 2123"/>
                <a:gd name="T83" fmla="*/ 98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4 w 969"/>
                <a:gd name="T1" fmla="*/ 1189 h 1192"/>
                <a:gd name="T2" fmla="*/ 492 w 969"/>
                <a:gd name="T3" fmla="*/ 1195 h 1192"/>
                <a:gd name="T4" fmla="*/ 582 w 969"/>
                <a:gd name="T5" fmla="*/ 1153 h 1192"/>
                <a:gd name="T6" fmla="*/ 816 w 969"/>
                <a:gd name="T7" fmla="*/ 1088 h 1192"/>
                <a:gd name="T8" fmla="*/ 937 w 969"/>
                <a:gd name="T9" fmla="*/ 1058 h 1192"/>
                <a:gd name="T10" fmla="*/ 762 w 969"/>
                <a:gd name="T11" fmla="*/ 991 h 1192"/>
                <a:gd name="T12" fmla="*/ 558 w 969"/>
                <a:gd name="T13" fmla="*/ 955 h 1192"/>
                <a:gd name="T14" fmla="*/ 198 w 969"/>
                <a:gd name="T15" fmla="*/ 973 h 1192"/>
                <a:gd name="T16" fmla="*/ 300 w 969"/>
                <a:gd name="T17" fmla="*/ 895 h 1192"/>
                <a:gd name="T18" fmla="*/ 498 w 969"/>
                <a:gd name="T19" fmla="*/ 805 h 1192"/>
                <a:gd name="T20" fmla="*/ 697 w 969"/>
                <a:gd name="T21" fmla="*/ 673 h 1192"/>
                <a:gd name="T22" fmla="*/ 703 w 969"/>
                <a:gd name="T23" fmla="*/ 673 h 1192"/>
                <a:gd name="T24" fmla="*/ 715 w 969"/>
                <a:gd name="T25" fmla="*/ 667 h 1192"/>
                <a:gd name="T26" fmla="*/ 756 w 969"/>
                <a:gd name="T27" fmla="*/ 649 h 1192"/>
                <a:gd name="T28" fmla="*/ 780 w 969"/>
                <a:gd name="T29" fmla="*/ 643 h 1192"/>
                <a:gd name="T30" fmla="*/ 792 w 969"/>
                <a:gd name="T31" fmla="*/ 631 h 1192"/>
                <a:gd name="T32" fmla="*/ 798 w 969"/>
                <a:gd name="T33" fmla="*/ 619 h 1192"/>
                <a:gd name="T34" fmla="*/ 792 w 969"/>
                <a:gd name="T35" fmla="*/ 613 h 1192"/>
                <a:gd name="T36" fmla="*/ 786 w 969"/>
                <a:gd name="T37" fmla="*/ 601 h 1192"/>
                <a:gd name="T38" fmla="*/ 786 w 969"/>
                <a:gd name="T39" fmla="*/ 576 h 1192"/>
                <a:gd name="T40" fmla="*/ 798 w 969"/>
                <a:gd name="T41" fmla="*/ 546 h 1192"/>
                <a:gd name="T42" fmla="*/ 810 w 969"/>
                <a:gd name="T43" fmla="*/ 516 h 1192"/>
                <a:gd name="T44" fmla="*/ 828 w 969"/>
                <a:gd name="T45" fmla="*/ 486 h 1192"/>
                <a:gd name="T46" fmla="*/ 840 w 969"/>
                <a:gd name="T47" fmla="*/ 456 h 1192"/>
                <a:gd name="T48" fmla="*/ 846 w 969"/>
                <a:gd name="T49" fmla="*/ 438 h 1192"/>
                <a:gd name="T50" fmla="*/ 853 w 969"/>
                <a:gd name="T51" fmla="*/ 432 h 1192"/>
                <a:gd name="T52" fmla="*/ 853 w 969"/>
                <a:gd name="T53" fmla="*/ 348 h 1192"/>
                <a:gd name="T54" fmla="*/ 853 w 969"/>
                <a:gd name="T55" fmla="*/ 342 h 1192"/>
                <a:gd name="T56" fmla="*/ 859 w 969"/>
                <a:gd name="T57" fmla="*/ 336 h 1192"/>
                <a:gd name="T58" fmla="*/ 877 w 969"/>
                <a:gd name="T59" fmla="*/ 306 h 1192"/>
                <a:gd name="T60" fmla="*/ 889 w 969"/>
                <a:gd name="T61" fmla="*/ 270 h 1192"/>
                <a:gd name="T62" fmla="*/ 901 w 969"/>
                <a:gd name="T63" fmla="*/ 240 h 1192"/>
                <a:gd name="T64" fmla="*/ 907 w 969"/>
                <a:gd name="T65" fmla="*/ 228 h 1192"/>
                <a:gd name="T66" fmla="*/ 913 w 969"/>
                <a:gd name="T67" fmla="*/ 216 h 1192"/>
                <a:gd name="T68" fmla="*/ 931 w 969"/>
                <a:gd name="T69" fmla="*/ 173 h 1192"/>
                <a:gd name="T70" fmla="*/ 949 w 969"/>
                <a:gd name="T71" fmla="*/ 137 h 1192"/>
                <a:gd name="T72" fmla="*/ 955 w 969"/>
                <a:gd name="T73" fmla="*/ 125 h 1192"/>
                <a:gd name="T74" fmla="*/ 955 w 969"/>
                <a:gd name="T75" fmla="*/ 119 h 1192"/>
                <a:gd name="T76" fmla="*/ 973 w 969"/>
                <a:gd name="T77" fmla="*/ 0 h 1192"/>
                <a:gd name="T78" fmla="*/ 949 w 969"/>
                <a:gd name="T79" fmla="*/ 47 h 1192"/>
                <a:gd name="T80" fmla="*/ 786 w 969"/>
                <a:gd name="T81" fmla="*/ 113 h 1192"/>
                <a:gd name="T82" fmla="*/ 709 w 969"/>
                <a:gd name="T83" fmla="*/ 161 h 1192"/>
                <a:gd name="T84" fmla="*/ 462 w 969"/>
                <a:gd name="T85" fmla="*/ 234 h 1192"/>
                <a:gd name="T86" fmla="*/ 282 w 969"/>
                <a:gd name="T87" fmla="*/ 288 h 1192"/>
                <a:gd name="T88" fmla="*/ 174 w 969"/>
                <a:gd name="T89" fmla="*/ 294 h 1192"/>
                <a:gd name="T90" fmla="*/ 12 w 969"/>
                <a:gd name="T91" fmla="*/ 486 h 1192"/>
                <a:gd name="T92" fmla="*/ 0 w 969"/>
                <a:gd name="T93" fmla="*/ 510 h 1192"/>
                <a:gd name="T94" fmla="*/ 0 w 969"/>
                <a:gd name="T95" fmla="*/ 1189 h 1192"/>
                <a:gd name="T96" fmla="*/ 96 w 969"/>
                <a:gd name="T97" fmla="*/ 1183 h 1192"/>
                <a:gd name="T98" fmla="*/ 324 w 969"/>
                <a:gd name="T99" fmla="*/ 1189 h 1192"/>
                <a:gd name="T100" fmla="*/ 324 w 969"/>
                <a:gd name="T101" fmla="*/ 1189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8 w 2176"/>
                <a:gd name="T1" fmla="*/ 769 h 1505"/>
                <a:gd name="T2" fmla="*/ 1195 w 2176"/>
                <a:gd name="T3" fmla="*/ 1237 h 1505"/>
                <a:gd name="T4" fmla="*/ 960 w 2176"/>
                <a:gd name="T5" fmla="*/ 1195 h 1505"/>
                <a:gd name="T6" fmla="*/ 726 w 2176"/>
                <a:gd name="T7" fmla="*/ 1129 h 1505"/>
                <a:gd name="T8" fmla="*/ 444 w 2176"/>
                <a:gd name="T9" fmla="*/ 1111 h 1505"/>
                <a:gd name="T10" fmla="*/ 0 w 2176"/>
                <a:gd name="T11" fmla="*/ 1081 h 1505"/>
                <a:gd name="T12" fmla="*/ 30 w 2176"/>
                <a:gd name="T13" fmla="*/ 1117 h 1505"/>
                <a:gd name="T14" fmla="*/ 498 w 2176"/>
                <a:gd name="T15" fmla="*/ 1135 h 1505"/>
                <a:gd name="T16" fmla="*/ 780 w 2176"/>
                <a:gd name="T17" fmla="*/ 1189 h 1505"/>
                <a:gd name="T18" fmla="*/ 1135 w 2176"/>
                <a:gd name="T19" fmla="*/ 1304 h 1505"/>
                <a:gd name="T20" fmla="*/ 1074 w 2176"/>
                <a:gd name="T21" fmla="*/ 1322 h 1505"/>
                <a:gd name="T22" fmla="*/ 714 w 2176"/>
                <a:gd name="T23" fmla="*/ 1508 h 1505"/>
                <a:gd name="T24" fmla="*/ 768 w 2176"/>
                <a:gd name="T25" fmla="*/ 1484 h 1505"/>
                <a:gd name="T26" fmla="*/ 865 w 2176"/>
                <a:gd name="T27" fmla="*/ 1442 h 1505"/>
                <a:gd name="T28" fmla="*/ 1026 w 2176"/>
                <a:gd name="T29" fmla="*/ 1358 h 1505"/>
                <a:gd name="T30" fmla="*/ 1219 w 2176"/>
                <a:gd name="T31" fmla="*/ 1298 h 1505"/>
                <a:gd name="T32" fmla="*/ 1272 w 2176"/>
                <a:gd name="T33" fmla="*/ 1225 h 1505"/>
                <a:gd name="T34" fmla="*/ 1639 w 2176"/>
                <a:gd name="T35" fmla="*/ 1045 h 1505"/>
                <a:gd name="T36" fmla="*/ 1939 w 2176"/>
                <a:gd name="T37" fmla="*/ 955 h 1505"/>
                <a:gd name="T38" fmla="*/ 2185 w 2176"/>
                <a:gd name="T39" fmla="*/ 823 h 1505"/>
                <a:gd name="T40" fmla="*/ 1969 w 2176"/>
                <a:gd name="T41" fmla="*/ 913 h 1505"/>
                <a:gd name="T42" fmla="*/ 1663 w 2176"/>
                <a:gd name="T43" fmla="*/ 991 h 1505"/>
                <a:gd name="T44" fmla="*/ 1345 w 2176"/>
                <a:gd name="T45" fmla="*/ 1153 h 1505"/>
                <a:gd name="T46" fmla="*/ 1507 w 2176"/>
                <a:gd name="T47" fmla="*/ 907 h 1505"/>
                <a:gd name="T48" fmla="*/ 1627 w 2176"/>
                <a:gd name="T49" fmla="*/ 546 h 1505"/>
                <a:gd name="T50" fmla="*/ 1747 w 2176"/>
                <a:gd name="T51" fmla="*/ 373 h 1505"/>
                <a:gd name="T52" fmla="*/ 1987 w 2176"/>
                <a:gd name="T53" fmla="*/ 60 h 1505"/>
                <a:gd name="T54" fmla="*/ 2011 w 2176"/>
                <a:gd name="T55" fmla="*/ 0 h 1505"/>
                <a:gd name="T56" fmla="*/ 1981 w 2176"/>
                <a:gd name="T57" fmla="*/ 0 h 1505"/>
                <a:gd name="T58" fmla="*/ 1603 w 2176"/>
                <a:gd name="T59" fmla="*/ 481 h 1505"/>
                <a:gd name="T60" fmla="*/ 1483 w 2176"/>
                <a:gd name="T61" fmla="*/ 889 h 1505"/>
                <a:gd name="T62" fmla="*/ 1260 w 2176"/>
                <a:gd name="T63" fmla="*/ 1177 h 1505"/>
                <a:gd name="T64" fmla="*/ 1135 w 2176"/>
                <a:gd name="T65" fmla="*/ 907 h 1505"/>
                <a:gd name="T66" fmla="*/ 1014 w 2176"/>
                <a:gd name="T67" fmla="*/ 541 h 1505"/>
                <a:gd name="T68" fmla="*/ 889 w 2176"/>
                <a:gd name="T69" fmla="*/ 222 h 1505"/>
                <a:gd name="T70" fmla="*/ 792 w 2176"/>
                <a:gd name="T71" fmla="*/ 0 h 1505"/>
                <a:gd name="T72" fmla="*/ 756 w 2176"/>
                <a:gd name="T73" fmla="*/ 0 h 1505"/>
                <a:gd name="T74" fmla="*/ 907 w 2176"/>
                <a:gd name="T75" fmla="*/ 355 h 1505"/>
                <a:gd name="T76" fmla="*/ 1038 w 2176"/>
                <a:gd name="T77" fmla="*/ 769 h 1505"/>
                <a:gd name="T78" fmla="*/ 1038 w 2176"/>
                <a:gd name="T79" fmla="*/ 76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2 w 813"/>
                <a:gd name="T1" fmla="*/ 565 h 804"/>
                <a:gd name="T2" fmla="*/ 330 w 813"/>
                <a:gd name="T3" fmla="*/ 439 h 804"/>
                <a:gd name="T4" fmla="*/ 648 w 813"/>
                <a:gd name="T5" fmla="*/ 217 h 804"/>
                <a:gd name="T6" fmla="*/ 816 w 813"/>
                <a:gd name="T7" fmla="*/ 0 h 804"/>
                <a:gd name="T8" fmla="*/ 678 w 813"/>
                <a:gd name="T9" fmla="*/ 150 h 804"/>
                <a:gd name="T10" fmla="*/ 145 w 813"/>
                <a:gd name="T11" fmla="*/ 505 h 804"/>
                <a:gd name="T12" fmla="*/ 0 w 813"/>
                <a:gd name="T13" fmla="*/ 734 h 804"/>
                <a:gd name="T14" fmla="*/ 0 w 813"/>
                <a:gd name="T15" fmla="*/ 806 h 804"/>
                <a:gd name="T16" fmla="*/ 162 w 813"/>
                <a:gd name="T17" fmla="*/ 565 h 804"/>
                <a:gd name="T18" fmla="*/ 162 w 813"/>
                <a:gd name="T19" fmla="*/ 565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2 w 759"/>
                <a:gd name="T1" fmla="*/ 66 h 107"/>
                <a:gd name="T2" fmla="*/ 762 w 759"/>
                <a:gd name="T3" fmla="*/ 0 h 107"/>
                <a:gd name="T4" fmla="*/ 498 w 759"/>
                <a:gd name="T5" fmla="*/ 36 h 107"/>
                <a:gd name="T6" fmla="*/ 139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2 w 759"/>
                <a:gd name="T15" fmla="*/ 66 h 107"/>
                <a:gd name="T16" fmla="*/ 46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3 w 3169"/>
                <a:gd name="T1" fmla="*/ 240 h 743"/>
                <a:gd name="T2" fmla="*/ 1741 w 3169"/>
                <a:gd name="T3" fmla="*/ 234 h 743"/>
                <a:gd name="T4" fmla="*/ 2096 w 3169"/>
                <a:gd name="T5" fmla="*/ 252 h 743"/>
                <a:gd name="T6" fmla="*/ 2515 w 3169"/>
                <a:gd name="T7" fmla="*/ 234 h 743"/>
                <a:gd name="T8" fmla="*/ 3182 w 3169"/>
                <a:gd name="T9" fmla="*/ 205 h 743"/>
                <a:gd name="T10" fmla="*/ 3128 w 3169"/>
                <a:gd name="T11" fmla="*/ 187 h 743"/>
                <a:gd name="T12" fmla="*/ 2432 w 3169"/>
                <a:gd name="T13" fmla="*/ 222 h 743"/>
                <a:gd name="T14" fmla="*/ 2011 w 3169"/>
                <a:gd name="T15" fmla="*/ 222 h 743"/>
                <a:gd name="T16" fmla="*/ 1465 w 3169"/>
                <a:gd name="T17" fmla="*/ 187 h 743"/>
                <a:gd name="T18" fmla="*/ 1549 w 3169"/>
                <a:gd name="T19" fmla="*/ 168 h 743"/>
                <a:gd name="T20" fmla="*/ 2047 w 3169"/>
                <a:gd name="T21" fmla="*/ 0 h 743"/>
                <a:gd name="T22" fmla="*/ 1969 w 3169"/>
                <a:gd name="T23" fmla="*/ 24 h 743"/>
                <a:gd name="T24" fmla="*/ 1844 w 3169"/>
                <a:gd name="T25" fmla="*/ 66 h 743"/>
                <a:gd name="T26" fmla="*/ 1609 w 3169"/>
                <a:gd name="T27" fmla="*/ 138 h 743"/>
                <a:gd name="T28" fmla="*/ 1344 w 3169"/>
                <a:gd name="T29" fmla="*/ 199 h 743"/>
                <a:gd name="T30" fmla="*/ 1273 w 3169"/>
                <a:gd name="T31" fmla="*/ 252 h 743"/>
                <a:gd name="T32" fmla="*/ 768 w 3169"/>
                <a:gd name="T33" fmla="*/ 414 h 743"/>
                <a:gd name="T34" fmla="*/ 336 w 3169"/>
                <a:gd name="T35" fmla="*/ 504 h 743"/>
                <a:gd name="T36" fmla="*/ 0 w 3169"/>
                <a:gd name="T37" fmla="*/ 619 h 743"/>
                <a:gd name="T38" fmla="*/ 300 w 3169"/>
                <a:gd name="T39" fmla="*/ 540 h 743"/>
                <a:gd name="T40" fmla="*/ 738 w 3169"/>
                <a:gd name="T41" fmla="*/ 450 h 743"/>
                <a:gd name="T42" fmla="*/ 1183 w 3169"/>
                <a:gd name="T43" fmla="*/ 312 h 743"/>
                <a:gd name="T44" fmla="*/ 985 w 3169"/>
                <a:gd name="T45" fmla="*/ 492 h 743"/>
                <a:gd name="T46" fmla="*/ 871 w 3169"/>
                <a:gd name="T47" fmla="*/ 745 h 743"/>
                <a:gd name="T48" fmla="*/ 865 w 3169"/>
                <a:gd name="T49" fmla="*/ 745 h 743"/>
                <a:gd name="T50" fmla="*/ 937 w 3169"/>
                <a:gd name="T51" fmla="*/ 745 h 743"/>
                <a:gd name="T52" fmla="*/ 1026 w 3169"/>
                <a:gd name="T53" fmla="*/ 498 h 743"/>
                <a:gd name="T54" fmla="*/ 1302 w 3169"/>
                <a:gd name="T55" fmla="*/ 282 h 743"/>
                <a:gd name="T56" fmla="*/ 1537 w 3169"/>
                <a:gd name="T57" fmla="*/ 450 h 743"/>
                <a:gd name="T58" fmla="*/ 1777 w 3169"/>
                <a:gd name="T59" fmla="*/ 679 h 743"/>
                <a:gd name="T60" fmla="*/ 1862 w 3169"/>
                <a:gd name="T61" fmla="*/ 745 h 743"/>
                <a:gd name="T62" fmla="*/ 1927 w 3169"/>
                <a:gd name="T63" fmla="*/ 745 h 743"/>
                <a:gd name="T64" fmla="*/ 1699 w 3169"/>
                <a:gd name="T65" fmla="*/ 528 h 743"/>
                <a:gd name="T66" fmla="*/ 1393 w 3169"/>
                <a:gd name="T67" fmla="*/ 240 h 743"/>
                <a:gd name="T68" fmla="*/ 1393 w 3169"/>
                <a:gd name="T69" fmla="*/ 240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sl-SI" altLang="sl-SI" sz="1800" smtClean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sl-SI" altLang="sl-SI" sz="1800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0 w 2153"/>
                <a:gd name="T1" fmla="*/ 853 h 1930"/>
                <a:gd name="T2" fmla="*/ 1945 w 2153"/>
                <a:gd name="T3" fmla="*/ 1021 h 1930"/>
                <a:gd name="T4" fmla="*/ 2060 w 2153"/>
                <a:gd name="T5" fmla="*/ 1170 h 1930"/>
                <a:gd name="T6" fmla="*/ 2126 w 2153"/>
                <a:gd name="T7" fmla="*/ 1249 h 1930"/>
                <a:gd name="T8" fmla="*/ 2162 w 2153"/>
                <a:gd name="T9" fmla="*/ 1297 h 1930"/>
                <a:gd name="T10" fmla="*/ 1897 w 2153"/>
                <a:gd name="T11" fmla="*/ 979 h 1930"/>
                <a:gd name="T12" fmla="*/ 1868 w 2153"/>
                <a:gd name="T13" fmla="*/ 931 h 1930"/>
                <a:gd name="T14" fmla="*/ 1789 w 2153"/>
                <a:gd name="T15" fmla="*/ 1243 h 1930"/>
                <a:gd name="T16" fmla="*/ 1777 w 2153"/>
                <a:gd name="T17" fmla="*/ 1489 h 1930"/>
                <a:gd name="T18" fmla="*/ 1826 w 2153"/>
                <a:gd name="T19" fmla="*/ 1910 h 1930"/>
                <a:gd name="T20" fmla="*/ 1795 w 2153"/>
                <a:gd name="T21" fmla="*/ 1934 h 1930"/>
                <a:gd name="T22" fmla="*/ 1753 w 2153"/>
                <a:gd name="T23" fmla="*/ 1537 h 1930"/>
                <a:gd name="T24" fmla="*/ 1735 w 2153"/>
                <a:gd name="T25" fmla="*/ 1291 h 1930"/>
                <a:gd name="T26" fmla="*/ 1771 w 2153"/>
                <a:gd name="T27" fmla="*/ 1087 h 1930"/>
                <a:gd name="T28" fmla="*/ 1777 w 2153"/>
                <a:gd name="T29" fmla="*/ 877 h 1930"/>
                <a:gd name="T30" fmla="*/ 1273 w 2153"/>
                <a:gd name="T31" fmla="*/ 1009 h 1930"/>
                <a:gd name="T32" fmla="*/ 828 w 2153"/>
                <a:gd name="T33" fmla="*/ 1134 h 1930"/>
                <a:gd name="T34" fmla="*/ 324 w 2153"/>
                <a:gd name="T35" fmla="*/ 1315 h 1930"/>
                <a:gd name="T36" fmla="*/ 18 w 2153"/>
                <a:gd name="T37" fmla="*/ 1423 h 1930"/>
                <a:gd name="T38" fmla="*/ 312 w 2153"/>
                <a:gd name="T39" fmla="*/ 1285 h 1930"/>
                <a:gd name="T40" fmla="*/ 685 w 2153"/>
                <a:gd name="T41" fmla="*/ 1146 h 1930"/>
                <a:gd name="T42" fmla="*/ 1026 w 2153"/>
                <a:gd name="T43" fmla="*/ 1039 h 1930"/>
                <a:gd name="T44" fmla="*/ 1417 w 2153"/>
                <a:gd name="T45" fmla="*/ 931 h 1930"/>
                <a:gd name="T46" fmla="*/ 1699 w 2153"/>
                <a:gd name="T47" fmla="*/ 817 h 1930"/>
                <a:gd name="T48" fmla="*/ 1339 w 2153"/>
                <a:gd name="T49" fmla="*/ 624 h 1930"/>
                <a:gd name="T50" fmla="*/ 865 w 2153"/>
                <a:gd name="T51" fmla="*/ 516 h 1930"/>
                <a:gd name="T52" fmla="*/ 228 w 2153"/>
                <a:gd name="T53" fmla="*/ 161 h 1930"/>
                <a:gd name="T54" fmla="*/ 0 w 2153"/>
                <a:gd name="T55" fmla="*/ 83 h 1930"/>
                <a:gd name="T56" fmla="*/ 330 w 2153"/>
                <a:gd name="T57" fmla="*/ 179 h 1930"/>
                <a:gd name="T58" fmla="*/ 715 w 2153"/>
                <a:gd name="T59" fmla="*/ 384 h 1930"/>
                <a:gd name="T60" fmla="*/ 937 w 2153"/>
                <a:gd name="T61" fmla="*/ 492 h 1930"/>
                <a:gd name="T62" fmla="*/ 1357 w 2153"/>
                <a:gd name="T63" fmla="*/ 594 h 1930"/>
                <a:gd name="T64" fmla="*/ 1657 w 2153"/>
                <a:gd name="T65" fmla="*/ 745 h 1930"/>
                <a:gd name="T66" fmla="*/ 1429 w 2153"/>
                <a:gd name="T67" fmla="*/ 462 h 1930"/>
                <a:gd name="T68" fmla="*/ 1291 w 2153"/>
                <a:gd name="T69" fmla="*/ 191 h 1930"/>
                <a:gd name="T70" fmla="*/ 1159 w 2153"/>
                <a:gd name="T71" fmla="*/ 0 h 1930"/>
                <a:gd name="T72" fmla="*/ 1345 w 2153"/>
                <a:gd name="T73" fmla="*/ 215 h 1930"/>
                <a:gd name="T74" fmla="*/ 1495 w 2153"/>
                <a:gd name="T75" fmla="*/ 486 h 1930"/>
                <a:gd name="T76" fmla="*/ 1753 w 2153"/>
                <a:gd name="T77" fmla="*/ 805 h 1930"/>
                <a:gd name="T78" fmla="*/ 1850 w 2153"/>
                <a:gd name="T79" fmla="*/ 853 h 1930"/>
                <a:gd name="T80" fmla="*/ 1850 w 2153"/>
                <a:gd name="T81" fmla="*/ 85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194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828801"/>
            <a:ext cx="103632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sl-SI" noProof="0" smtClean="0"/>
              <a:t>Kliknite, če želite urediti slog naslova matrice</a:t>
            </a:r>
          </a:p>
        </p:txBody>
      </p:sp>
      <p:sp>
        <p:nvSpPr>
          <p:cNvPr id="8194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sl-SI" noProof="0" smtClean="0"/>
              <a:t>Kliknite, če želite urediti slog podnaslova matrice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485C4-BF9E-4C95-839D-44A175B73CCB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2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C10EB-4F9C-4AB8-873A-CE5AA05F3C77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55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2B0BE-FAAC-4EC7-B402-622E86D96B86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383C04-9396-4B0B-B617-94E67317B435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7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0E068-3222-4787-AA38-F0687C96AF56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60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40BE2-4AB3-4776-AAF8-CC6FAA2A65B8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2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7D5A6-7322-4263-80F2-93B64B30017C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0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E6F56D-2AAA-462F-8FF4-26DE69C1AAF0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54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0C0D62-98DF-435C-84D1-6BE79BCB934F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67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467B2B-34DE-4E87-932D-E2C09BD48A30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1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050882-2714-4CA6-B640-86446BB0E12F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41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934200"/>
            <a:chOff x="0" y="0"/>
            <a:chExt cx="5760" cy="4368"/>
          </a:xfrm>
        </p:grpSpPr>
        <p:sp>
          <p:nvSpPr>
            <p:cNvPr id="8089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57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7 w 2123"/>
                <a:gd name="T1" fmla="*/ 986 h 1696"/>
                <a:gd name="T2" fmla="*/ 541 w 2123"/>
                <a:gd name="T3" fmla="*/ 646 h 1696"/>
                <a:gd name="T4" fmla="*/ 667 w 2123"/>
                <a:gd name="T5" fmla="*/ 374 h 1696"/>
                <a:gd name="T6" fmla="*/ 922 w 2123"/>
                <a:gd name="T7" fmla="*/ 555 h 1696"/>
                <a:gd name="T8" fmla="*/ 1208 w 2123"/>
                <a:gd name="T9" fmla="*/ 822 h 1696"/>
                <a:gd name="T10" fmla="*/ 1475 w 2123"/>
                <a:gd name="T11" fmla="*/ 1049 h 1696"/>
                <a:gd name="T12" fmla="*/ 1791 w 2123"/>
                <a:gd name="T13" fmla="*/ 1286 h 1696"/>
                <a:gd name="T14" fmla="*/ 1873 w 2123"/>
                <a:gd name="T15" fmla="*/ 1337 h 1696"/>
                <a:gd name="T16" fmla="*/ 1826 w 2123"/>
                <a:gd name="T17" fmla="*/ 1281 h 1696"/>
                <a:gd name="T18" fmla="*/ 1404 w 2123"/>
                <a:gd name="T19" fmla="*/ 947 h 1696"/>
                <a:gd name="T20" fmla="*/ 1082 w 2123"/>
                <a:gd name="T21" fmla="*/ 646 h 1696"/>
                <a:gd name="T22" fmla="*/ 719 w 2123"/>
                <a:gd name="T23" fmla="*/ 311 h 1696"/>
                <a:gd name="T24" fmla="*/ 994 w 2123"/>
                <a:gd name="T25" fmla="*/ 294 h 1696"/>
                <a:gd name="T26" fmla="*/ 1279 w 2123"/>
                <a:gd name="T27" fmla="*/ 300 h 1696"/>
                <a:gd name="T28" fmla="*/ 1606 w 2123"/>
                <a:gd name="T29" fmla="*/ 254 h 1696"/>
                <a:gd name="T30" fmla="*/ 2112 w 2123"/>
                <a:gd name="T31" fmla="*/ 186 h 1696"/>
                <a:gd name="T32" fmla="*/ 2064 w 2123"/>
                <a:gd name="T33" fmla="*/ 164 h 1696"/>
                <a:gd name="T34" fmla="*/ 1535 w 2123"/>
                <a:gd name="T35" fmla="*/ 243 h 1696"/>
                <a:gd name="T36" fmla="*/ 1202 w 2123"/>
                <a:gd name="T37" fmla="*/ 260 h 1696"/>
                <a:gd name="T38" fmla="*/ 755 w 2123"/>
                <a:gd name="T39" fmla="*/ 243 h 1696"/>
                <a:gd name="T40" fmla="*/ 815 w 2123"/>
                <a:gd name="T41" fmla="*/ 215 h 1696"/>
                <a:gd name="T42" fmla="*/ 1136 w 2123"/>
                <a:gd name="T43" fmla="*/ 0 h 1696"/>
                <a:gd name="T44" fmla="*/ 1082 w 2123"/>
                <a:gd name="T45" fmla="*/ 28 h 1696"/>
                <a:gd name="T46" fmla="*/ 1005 w 2123"/>
                <a:gd name="T47" fmla="*/ 79 h 1696"/>
                <a:gd name="T48" fmla="*/ 851 w 2123"/>
                <a:gd name="T49" fmla="*/ 181 h 1696"/>
                <a:gd name="T50" fmla="*/ 667 w 2123"/>
                <a:gd name="T51" fmla="*/ 266 h 1696"/>
                <a:gd name="T52" fmla="*/ 631 w 2123"/>
                <a:gd name="T53" fmla="*/ 340 h 1696"/>
                <a:gd name="T54" fmla="*/ 303 w 2123"/>
                <a:gd name="T55" fmla="*/ 555 h 1696"/>
                <a:gd name="T56" fmla="*/ 0 w 2123"/>
                <a:gd name="T57" fmla="*/ 686 h 1696"/>
                <a:gd name="T58" fmla="*/ 0 w 2123"/>
                <a:gd name="T59" fmla="*/ 691 h 1696"/>
                <a:gd name="T60" fmla="*/ 0 w 2123"/>
                <a:gd name="T61" fmla="*/ 725 h 1696"/>
                <a:gd name="T62" fmla="*/ 297 w 2123"/>
                <a:gd name="T63" fmla="*/ 601 h 1696"/>
                <a:gd name="T64" fmla="*/ 589 w 2123"/>
                <a:gd name="T65" fmla="*/ 408 h 1696"/>
                <a:gd name="T66" fmla="*/ 505 w 2123"/>
                <a:gd name="T67" fmla="*/ 635 h 1696"/>
                <a:gd name="T68" fmla="*/ 523 w 2123"/>
                <a:gd name="T69" fmla="*/ 941 h 1696"/>
                <a:gd name="T70" fmla="*/ 458 w 2123"/>
                <a:gd name="T71" fmla="*/ 1105 h 1696"/>
                <a:gd name="T72" fmla="*/ 327 w 2123"/>
                <a:gd name="T73" fmla="*/ 1400 h 1696"/>
                <a:gd name="T74" fmla="*/ 321 w 2123"/>
                <a:gd name="T75" fmla="*/ 1604 h 1696"/>
                <a:gd name="T76" fmla="*/ 327 w 2123"/>
                <a:gd name="T77" fmla="*/ 1604 h 1696"/>
                <a:gd name="T78" fmla="*/ 345 w 2123"/>
                <a:gd name="T79" fmla="*/ 1468 h 1696"/>
                <a:gd name="T80" fmla="*/ 577 w 2123"/>
                <a:gd name="T81" fmla="*/ 986 h 1696"/>
                <a:gd name="T82" fmla="*/ 577 w 2123"/>
                <a:gd name="T83" fmla="*/ 98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4 w 969"/>
                <a:gd name="T1" fmla="*/ 1189 h 1192"/>
                <a:gd name="T2" fmla="*/ 492 w 969"/>
                <a:gd name="T3" fmla="*/ 1195 h 1192"/>
                <a:gd name="T4" fmla="*/ 582 w 969"/>
                <a:gd name="T5" fmla="*/ 1153 h 1192"/>
                <a:gd name="T6" fmla="*/ 816 w 969"/>
                <a:gd name="T7" fmla="*/ 1088 h 1192"/>
                <a:gd name="T8" fmla="*/ 937 w 969"/>
                <a:gd name="T9" fmla="*/ 1058 h 1192"/>
                <a:gd name="T10" fmla="*/ 762 w 969"/>
                <a:gd name="T11" fmla="*/ 991 h 1192"/>
                <a:gd name="T12" fmla="*/ 558 w 969"/>
                <a:gd name="T13" fmla="*/ 955 h 1192"/>
                <a:gd name="T14" fmla="*/ 198 w 969"/>
                <a:gd name="T15" fmla="*/ 973 h 1192"/>
                <a:gd name="T16" fmla="*/ 300 w 969"/>
                <a:gd name="T17" fmla="*/ 895 h 1192"/>
                <a:gd name="T18" fmla="*/ 498 w 969"/>
                <a:gd name="T19" fmla="*/ 805 h 1192"/>
                <a:gd name="T20" fmla="*/ 697 w 969"/>
                <a:gd name="T21" fmla="*/ 673 h 1192"/>
                <a:gd name="T22" fmla="*/ 703 w 969"/>
                <a:gd name="T23" fmla="*/ 673 h 1192"/>
                <a:gd name="T24" fmla="*/ 715 w 969"/>
                <a:gd name="T25" fmla="*/ 667 h 1192"/>
                <a:gd name="T26" fmla="*/ 756 w 969"/>
                <a:gd name="T27" fmla="*/ 649 h 1192"/>
                <a:gd name="T28" fmla="*/ 780 w 969"/>
                <a:gd name="T29" fmla="*/ 643 h 1192"/>
                <a:gd name="T30" fmla="*/ 792 w 969"/>
                <a:gd name="T31" fmla="*/ 631 h 1192"/>
                <a:gd name="T32" fmla="*/ 798 w 969"/>
                <a:gd name="T33" fmla="*/ 619 h 1192"/>
                <a:gd name="T34" fmla="*/ 792 w 969"/>
                <a:gd name="T35" fmla="*/ 613 h 1192"/>
                <a:gd name="T36" fmla="*/ 786 w 969"/>
                <a:gd name="T37" fmla="*/ 601 h 1192"/>
                <a:gd name="T38" fmla="*/ 786 w 969"/>
                <a:gd name="T39" fmla="*/ 576 h 1192"/>
                <a:gd name="T40" fmla="*/ 798 w 969"/>
                <a:gd name="T41" fmla="*/ 546 h 1192"/>
                <a:gd name="T42" fmla="*/ 810 w 969"/>
                <a:gd name="T43" fmla="*/ 516 h 1192"/>
                <a:gd name="T44" fmla="*/ 828 w 969"/>
                <a:gd name="T45" fmla="*/ 486 h 1192"/>
                <a:gd name="T46" fmla="*/ 840 w 969"/>
                <a:gd name="T47" fmla="*/ 456 h 1192"/>
                <a:gd name="T48" fmla="*/ 846 w 969"/>
                <a:gd name="T49" fmla="*/ 438 h 1192"/>
                <a:gd name="T50" fmla="*/ 853 w 969"/>
                <a:gd name="T51" fmla="*/ 432 h 1192"/>
                <a:gd name="T52" fmla="*/ 853 w 969"/>
                <a:gd name="T53" fmla="*/ 348 h 1192"/>
                <a:gd name="T54" fmla="*/ 853 w 969"/>
                <a:gd name="T55" fmla="*/ 342 h 1192"/>
                <a:gd name="T56" fmla="*/ 859 w 969"/>
                <a:gd name="T57" fmla="*/ 336 h 1192"/>
                <a:gd name="T58" fmla="*/ 877 w 969"/>
                <a:gd name="T59" fmla="*/ 306 h 1192"/>
                <a:gd name="T60" fmla="*/ 889 w 969"/>
                <a:gd name="T61" fmla="*/ 270 h 1192"/>
                <a:gd name="T62" fmla="*/ 901 w 969"/>
                <a:gd name="T63" fmla="*/ 240 h 1192"/>
                <a:gd name="T64" fmla="*/ 907 w 969"/>
                <a:gd name="T65" fmla="*/ 228 h 1192"/>
                <a:gd name="T66" fmla="*/ 913 w 969"/>
                <a:gd name="T67" fmla="*/ 216 h 1192"/>
                <a:gd name="T68" fmla="*/ 931 w 969"/>
                <a:gd name="T69" fmla="*/ 173 h 1192"/>
                <a:gd name="T70" fmla="*/ 949 w 969"/>
                <a:gd name="T71" fmla="*/ 137 h 1192"/>
                <a:gd name="T72" fmla="*/ 955 w 969"/>
                <a:gd name="T73" fmla="*/ 125 h 1192"/>
                <a:gd name="T74" fmla="*/ 955 w 969"/>
                <a:gd name="T75" fmla="*/ 119 h 1192"/>
                <a:gd name="T76" fmla="*/ 973 w 969"/>
                <a:gd name="T77" fmla="*/ 0 h 1192"/>
                <a:gd name="T78" fmla="*/ 949 w 969"/>
                <a:gd name="T79" fmla="*/ 47 h 1192"/>
                <a:gd name="T80" fmla="*/ 786 w 969"/>
                <a:gd name="T81" fmla="*/ 113 h 1192"/>
                <a:gd name="T82" fmla="*/ 709 w 969"/>
                <a:gd name="T83" fmla="*/ 161 h 1192"/>
                <a:gd name="T84" fmla="*/ 462 w 969"/>
                <a:gd name="T85" fmla="*/ 234 h 1192"/>
                <a:gd name="T86" fmla="*/ 282 w 969"/>
                <a:gd name="T87" fmla="*/ 288 h 1192"/>
                <a:gd name="T88" fmla="*/ 174 w 969"/>
                <a:gd name="T89" fmla="*/ 294 h 1192"/>
                <a:gd name="T90" fmla="*/ 12 w 969"/>
                <a:gd name="T91" fmla="*/ 486 h 1192"/>
                <a:gd name="T92" fmla="*/ 0 w 969"/>
                <a:gd name="T93" fmla="*/ 510 h 1192"/>
                <a:gd name="T94" fmla="*/ 0 w 969"/>
                <a:gd name="T95" fmla="*/ 1189 h 1192"/>
                <a:gd name="T96" fmla="*/ 96 w 969"/>
                <a:gd name="T97" fmla="*/ 1183 h 1192"/>
                <a:gd name="T98" fmla="*/ 324 w 969"/>
                <a:gd name="T99" fmla="*/ 1189 h 1192"/>
                <a:gd name="T100" fmla="*/ 324 w 969"/>
                <a:gd name="T101" fmla="*/ 1189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0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1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8 w 2176"/>
                <a:gd name="T1" fmla="*/ 769 h 1505"/>
                <a:gd name="T2" fmla="*/ 1195 w 2176"/>
                <a:gd name="T3" fmla="*/ 1237 h 1505"/>
                <a:gd name="T4" fmla="*/ 960 w 2176"/>
                <a:gd name="T5" fmla="*/ 1195 h 1505"/>
                <a:gd name="T6" fmla="*/ 726 w 2176"/>
                <a:gd name="T7" fmla="*/ 1129 h 1505"/>
                <a:gd name="T8" fmla="*/ 444 w 2176"/>
                <a:gd name="T9" fmla="*/ 1111 h 1505"/>
                <a:gd name="T10" fmla="*/ 0 w 2176"/>
                <a:gd name="T11" fmla="*/ 1081 h 1505"/>
                <a:gd name="T12" fmla="*/ 30 w 2176"/>
                <a:gd name="T13" fmla="*/ 1117 h 1505"/>
                <a:gd name="T14" fmla="*/ 498 w 2176"/>
                <a:gd name="T15" fmla="*/ 1135 h 1505"/>
                <a:gd name="T16" fmla="*/ 780 w 2176"/>
                <a:gd name="T17" fmla="*/ 1189 h 1505"/>
                <a:gd name="T18" fmla="*/ 1135 w 2176"/>
                <a:gd name="T19" fmla="*/ 1304 h 1505"/>
                <a:gd name="T20" fmla="*/ 1074 w 2176"/>
                <a:gd name="T21" fmla="*/ 1322 h 1505"/>
                <a:gd name="T22" fmla="*/ 714 w 2176"/>
                <a:gd name="T23" fmla="*/ 1508 h 1505"/>
                <a:gd name="T24" fmla="*/ 768 w 2176"/>
                <a:gd name="T25" fmla="*/ 1484 h 1505"/>
                <a:gd name="T26" fmla="*/ 865 w 2176"/>
                <a:gd name="T27" fmla="*/ 1442 h 1505"/>
                <a:gd name="T28" fmla="*/ 1026 w 2176"/>
                <a:gd name="T29" fmla="*/ 1358 h 1505"/>
                <a:gd name="T30" fmla="*/ 1219 w 2176"/>
                <a:gd name="T31" fmla="*/ 1298 h 1505"/>
                <a:gd name="T32" fmla="*/ 1272 w 2176"/>
                <a:gd name="T33" fmla="*/ 1225 h 1505"/>
                <a:gd name="T34" fmla="*/ 1639 w 2176"/>
                <a:gd name="T35" fmla="*/ 1045 h 1505"/>
                <a:gd name="T36" fmla="*/ 1939 w 2176"/>
                <a:gd name="T37" fmla="*/ 955 h 1505"/>
                <a:gd name="T38" fmla="*/ 2185 w 2176"/>
                <a:gd name="T39" fmla="*/ 823 h 1505"/>
                <a:gd name="T40" fmla="*/ 1969 w 2176"/>
                <a:gd name="T41" fmla="*/ 913 h 1505"/>
                <a:gd name="T42" fmla="*/ 1663 w 2176"/>
                <a:gd name="T43" fmla="*/ 991 h 1505"/>
                <a:gd name="T44" fmla="*/ 1345 w 2176"/>
                <a:gd name="T45" fmla="*/ 1153 h 1505"/>
                <a:gd name="T46" fmla="*/ 1507 w 2176"/>
                <a:gd name="T47" fmla="*/ 907 h 1505"/>
                <a:gd name="T48" fmla="*/ 1627 w 2176"/>
                <a:gd name="T49" fmla="*/ 546 h 1505"/>
                <a:gd name="T50" fmla="*/ 1747 w 2176"/>
                <a:gd name="T51" fmla="*/ 373 h 1505"/>
                <a:gd name="T52" fmla="*/ 1987 w 2176"/>
                <a:gd name="T53" fmla="*/ 60 h 1505"/>
                <a:gd name="T54" fmla="*/ 2011 w 2176"/>
                <a:gd name="T55" fmla="*/ 0 h 1505"/>
                <a:gd name="T56" fmla="*/ 1981 w 2176"/>
                <a:gd name="T57" fmla="*/ 0 h 1505"/>
                <a:gd name="T58" fmla="*/ 1603 w 2176"/>
                <a:gd name="T59" fmla="*/ 481 h 1505"/>
                <a:gd name="T60" fmla="*/ 1483 w 2176"/>
                <a:gd name="T61" fmla="*/ 889 h 1505"/>
                <a:gd name="T62" fmla="*/ 1260 w 2176"/>
                <a:gd name="T63" fmla="*/ 1177 h 1505"/>
                <a:gd name="T64" fmla="*/ 1135 w 2176"/>
                <a:gd name="T65" fmla="*/ 907 h 1505"/>
                <a:gd name="T66" fmla="*/ 1014 w 2176"/>
                <a:gd name="T67" fmla="*/ 541 h 1505"/>
                <a:gd name="T68" fmla="*/ 889 w 2176"/>
                <a:gd name="T69" fmla="*/ 222 h 1505"/>
                <a:gd name="T70" fmla="*/ 792 w 2176"/>
                <a:gd name="T71" fmla="*/ 0 h 1505"/>
                <a:gd name="T72" fmla="*/ 756 w 2176"/>
                <a:gd name="T73" fmla="*/ 0 h 1505"/>
                <a:gd name="T74" fmla="*/ 907 w 2176"/>
                <a:gd name="T75" fmla="*/ 355 h 1505"/>
                <a:gd name="T76" fmla="*/ 1038 w 2176"/>
                <a:gd name="T77" fmla="*/ 769 h 1505"/>
                <a:gd name="T78" fmla="*/ 1038 w 2176"/>
                <a:gd name="T79" fmla="*/ 76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2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2 w 813"/>
                <a:gd name="T1" fmla="*/ 565 h 804"/>
                <a:gd name="T2" fmla="*/ 330 w 813"/>
                <a:gd name="T3" fmla="*/ 439 h 804"/>
                <a:gd name="T4" fmla="*/ 648 w 813"/>
                <a:gd name="T5" fmla="*/ 217 h 804"/>
                <a:gd name="T6" fmla="*/ 816 w 813"/>
                <a:gd name="T7" fmla="*/ 0 h 804"/>
                <a:gd name="T8" fmla="*/ 678 w 813"/>
                <a:gd name="T9" fmla="*/ 150 h 804"/>
                <a:gd name="T10" fmla="*/ 145 w 813"/>
                <a:gd name="T11" fmla="*/ 505 h 804"/>
                <a:gd name="T12" fmla="*/ 0 w 813"/>
                <a:gd name="T13" fmla="*/ 734 h 804"/>
                <a:gd name="T14" fmla="*/ 0 w 813"/>
                <a:gd name="T15" fmla="*/ 806 h 804"/>
                <a:gd name="T16" fmla="*/ 162 w 813"/>
                <a:gd name="T17" fmla="*/ 565 h 804"/>
                <a:gd name="T18" fmla="*/ 162 w 813"/>
                <a:gd name="T19" fmla="*/ 565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3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2 w 759"/>
                <a:gd name="T1" fmla="*/ 66 h 107"/>
                <a:gd name="T2" fmla="*/ 762 w 759"/>
                <a:gd name="T3" fmla="*/ 0 h 107"/>
                <a:gd name="T4" fmla="*/ 498 w 759"/>
                <a:gd name="T5" fmla="*/ 36 h 107"/>
                <a:gd name="T6" fmla="*/ 139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2 w 759"/>
                <a:gd name="T15" fmla="*/ 66 h 107"/>
                <a:gd name="T16" fmla="*/ 46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4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3 w 3169"/>
                <a:gd name="T1" fmla="*/ 240 h 743"/>
                <a:gd name="T2" fmla="*/ 1741 w 3169"/>
                <a:gd name="T3" fmla="*/ 234 h 743"/>
                <a:gd name="T4" fmla="*/ 2096 w 3169"/>
                <a:gd name="T5" fmla="*/ 252 h 743"/>
                <a:gd name="T6" fmla="*/ 2515 w 3169"/>
                <a:gd name="T7" fmla="*/ 234 h 743"/>
                <a:gd name="T8" fmla="*/ 3182 w 3169"/>
                <a:gd name="T9" fmla="*/ 205 h 743"/>
                <a:gd name="T10" fmla="*/ 3128 w 3169"/>
                <a:gd name="T11" fmla="*/ 187 h 743"/>
                <a:gd name="T12" fmla="*/ 2432 w 3169"/>
                <a:gd name="T13" fmla="*/ 222 h 743"/>
                <a:gd name="T14" fmla="*/ 2011 w 3169"/>
                <a:gd name="T15" fmla="*/ 222 h 743"/>
                <a:gd name="T16" fmla="*/ 1465 w 3169"/>
                <a:gd name="T17" fmla="*/ 187 h 743"/>
                <a:gd name="T18" fmla="*/ 1549 w 3169"/>
                <a:gd name="T19" fmla="*/ 168 h 743"/>
                <a:gd name="T20" fmla="*/ 2047 w 3169"/>
                <a:gd name="T21" fmla="*/ 0 h 743"/>
                <a:gd name="T22" fmla="*/ 1969 w 3169"/>
                <a:gd name="T23" fmla="*/ 24 h 743"/>
                <a:gd name="T24" fmla="*/ 1844 w 3169"/>
                <a:gd name="T25" fmla="*/ 66 h 743"/>
                <a:gd name="T26" fmla="*/ 1609 w 3169"/>
                <a:gd name="T27" fmla="*/ 138 h 743"/>
                <a:gd name="T28" fmla="*/ 1344 w 3169"/>
                <a:gd name="T29" fmla="*/ 199 h 743"/>
                <a:gd name="T30" fmla="*/ 1273 w 3169"/>
                <a:gd name="T31" fmla="*/ 252 h 743"/>
                <a:gd name="T32" fmla="*/ 768 w 3169"/>
                <a:gd name="T33" fmla="*/ 414 h 743"/>
                <a:gd name="T34" fmla="*/ 336 w 3169"/>
                <a:gd name="T35" fmla="*/ 504 h 743"/>
                <a:gd name="T36" fmla="*/ 0 w 3169"/>
                <a:gd name="T37" fmla="*/ 619 h 743"/>
                <a:gd name="T38" fmla="*/ 300 w 3169"/>
                <a:gd name="T39" fmla="*/ 540 h 743"/>
                <a:gd name="T40" fmla="*/ 738 w 3169"/>
                <a:gd name="T41" fmla="*/ 450 h 743"/>
                <a:gd name="T42" fmla="*/ 1183 w 3169"/>
                <a:gd name="T43" fmla="*/ 312 h 743"/>
                <a:gd name="T44" fmla="*/ 985 w 3169"/>
                <a:gd name="T45" fmla="*/ 492 h 743"/>
                <a:gd name="T46" fmla="*/ 871 w 3169"/>
                <a:gd name="T47" fmla="*/ 745 h 743"/>
                <a:gd name="T48" fmla="*/ 865 w 3169"/>
                <a:gd name="T49" fmla="*/ 745 h 743"/>
                <a:gd name="T50" fmla="*/ 937 w 3169"/>
                <a:gd name="T51" fmla="*/ 745 h 743"/>
                <a:gd name="T52" fmla="*/ 1026 w 3169"/>
                <a:gd name="T53" fmla="*/ 498 h 743"/>
                <a:gd name="T54" fmla="*/ 1302 w 3169"/>
                <a:gd name="T55" fmla="*/ 282 h 743"/>
                <a:gd name="T56" fmla="*/ 1537 w 3169"/>
                <a:gd name="T57" fmla="*/ 450 h 743"/>
                <a:gd name="T58" fmla="*/ 1777 w 3169"/>
                <a:gd name="T59" fmla="*/ 679 h 743"/>
                <a:gd name="T60" fmla="*/ 1862 w 3169"/>
                <a:gd name="T61" fmla="*/ 745 h 743"/>
                <a:gd name="T62" fmla="*/ 1927 w 3169"/>
                <a:gd name="T63" fmla="*/ 745 h 743"/>
                <a:gd name="T64" fmla="*/ 1699 w 3169"/>
                <a:gd name="T65" fmla="*/ 528 h 743"/>
                <a:gd name="T66" fmla="*/ 1393 w 3169"/>
                <a:gd name="T67" fmla="*/ 240 h 743"/>
                <a:gd name="T68" fmla="*/ 1393 w 3169"/>
                <a:gd name="T69" fmla="*/ 240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5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sl-SI" altLang="sl-SI" sz="1800" smtClean="0">
                <a:solidFill>
                  <a:srgbClr val="FFFFFF"/>
                </a:solidFill>
              </a:endParaRPr>
            </a:p>
          </p:txBody>
        </p:sp>
        <p:sp>
          <p:nvSpPr>
            <p:cNvPr id="2066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sl-SI" altLang="sl-SI" sz="1800" smtClean="0">
                <a:solidFill>
                  <a:srgbClr val="FFFFFF"/>
                </a:solidFill>
              </a:endParaRPr>
            </a:p>
          </p:txBody>
        </p:sp>
        <p:sp>
          <p:nvSpPr>
            <p:cNvPr id="8091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091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091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70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71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091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sl-SI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73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0 w 2153"/>
                <a:gd name="T1" fmla="*/ 853 h 1930"/>
                <a:gd name="T2" fmla="*/ 1945 w 2153"/>
                <a:gd name="T3" fmla="*/ 1021 h 1930"/>
                <a:gd name="T4" fmla="*/ 2060 w 2153"/>
                <a:gd name="T5" fmla="*/ 1170 h 1930"/>
                <a:gd name="T6" fmla="*/ 2126 w 2153"/>
                <a:gd name="T7" fmla="*/ 1249 h 1930"/>
                <a:gd name="T8" fmla="*/ 2162 w 2153"/>
                <a:gd name="T9" fmla="*/ 1297 h 1930"/>
                <a:gd name="T10" fmla="*/ 1897 w 2153"/>
                <a:gd name="T11" fmla="*/ 979 h 1930"/>
                <a:gd name="T12" fmla="*/ 1868 w 2153"/>
                <a:gd name="T13" fmla="*/ 931 h 1930"/>
                <a:gd name="T14" fmla="*/ 1789 w 2153"/>
                <a:gd name="T15" fmla="*/ 1243 h 1930"/>
                <a:gd name="T16" fmla="*/ 1777 w 2153"/>
                <a:gd name="T17" fmla="*/ 1489 h 1930"/>
                <a:gd name="T18" fmla="*/ 1826 w 2153"/>
                <a:gd name="T19" fmla="*/ 1910 h 1930"/>
                <a:gd name="T20" fmla="*/ 1795 w 2153"/>
                <a:gd name="T21" fmla="*/ 1934 h 1930"/>
                <a:gd name="T22" fmla="*/ 1753 w 2153"/>
                <a:gd name="T23" fmla="*/ 1537 h 1930"/>
                <a:gd name="T24" fmla="*/ 1735 w 2153"/>
                <a:gd name="T25" fmla="*/ 1291 h 1930"/>
                <a:gd name="T26" fmla="*/ 1771 w 2153"/>
                <a:gd name="T27" fmla="*/ 1087 h 1930"/>
                <a:gd name="T28" fmla="*/ 1777 w 2153"/>
                <a:gd name="T29" fmla="*/ 877 h 1930"/>
                <a:gd name="T30" fmla="*/ 1273 w 2153"/>
                <a:gd name="T31" fmla="*/ 1009 h 1930"/>
                <a:gd name="T32" fmla="*/ 828 w 2153"/>
                <a:gd name="T33" fmla="*/ 1134 h 1930"/>
                <a:gd name="T34" fmla="*/ 324 w 2153"/>
                <a:gd name="T35" fmla="*/ 1315 h 1930"/>
                <a:gd name="T36" fmla="*/ 18 w 2153"/>
                <a:gd name="T37" fmla="*/ 1423 h 1930"/>
                <a:gd name="T38" fmla="*/ 312 w 2153"/>
                <a:gd name="T39" fmla="*/ 1285 h 1930"/>
                <a:gd name="T40" fmla="*/ 685 w 2153"/>
                <a:gd name="T41" fmla="*/ 1146 h 1930"/>
                <a:gd name="T42" fmla="*/ 1026 w 2153"/>
                <a:gd name="T43" fmla="*/ 1039 h 1930"/>
                <a:gd name="T44" fmla="*/ 1417 w 2153"/>
                <a:gd name="T45" fmla="*/ 931 h 1930"/>
                <a:gd name="T46" fmla="*/ 1699 w 2153"/>
                <a:gd name="T47" fmla="*/ 817 h 1930"/>
                <a:gd name="T48" fmla="*/ 1339 w 2153"/>
                <a:gd name="T49" fmla="*/ 624 h 1930"/>
                <a:gd name="T50" fmla="*/ 865 w 2153"/>
                <a:gd name="T51" fmla="*/ 516 h 1930"/>
                <a:gd name="T52" fmla="*/ 228 w 2153"/>
                <a:gd name="T53" fmla="*/ 161 h 1930"/>
                <a:gd name="T54" fmla="*/ 0 w 2153"/>
                <a:gd name="T55" fmla="*/ 83 h 1930"/>
                <a:gd name="T56" fmla="*/ 330 w 2153"/>
                <a:gd name="T57" fmla="*/ 179 h 1930"/>
                <a:gd name="T58" fmla="*/ 715 w 2153"/>
                <a:gd name="T59" fmla="*/ 384 h 1930"/>
                <a:gd name="T60" fmla="*/ 937 w 2153"/>
                <a:gd name="T61" fmla="*/ 492 h 1930"/>
                <a:gd name="T62" fmla="*/ 1357 w 2153"/>
                <a:gd name="T63" fmla="*/ 594 h 1930"/>
                <a:gd name="T64" fmla="*/ 1657 w 2153"/>
                <a:gd name="T65" fmla="*/ 745 h 1930"/>
                <a:gd name="T66" fmla="*/ 1429 w 2153"/>
                <a:gd name="T67" fmla="*/ 462 h 1930"/>
                <a:gd name="T68" fmla="*/ 1291 w 2153"/>
                <a:gd name="T69" fmla="*/ 191 h 1930"/>
                <a:gd name="T70" fmla="*/ 1159 w 2153"/>
                <a:gd name="T71" fmla="*/ 0 h 1930"/>
                <a:gd name="T72" fmla="*/ 1345 w 2153"/>
                <a:gd name="T73" fmla="*/ 215 h 1930"/>
                <a:gd name="T74" fmla="*/ 1495 w 2153"/>
                <a:gd name="T75" fmla="*/ 486 h 1930"/>
                <a:gd name="T76" fmla="*/ 1753 w 2153"/>
                <a:gd name="T77" fmla="*/ 805 h 1930"/>
                <a:gd name="T78" fmla="*/ 1850 w 2153"/>
                <a:gd name="T79" fmla="*/ 853 h 1930"/>
                <a:gd name="T80" fmla="*/ 1850 w 2153"/>
                <a:gd name="T81" fmla="*/ 85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z="1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091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 naslova matrice</a:t>
            </a:r>
          </a:p>
        </p:txBody>
      </p:sp>
      <p:sp>
        <p:nvSpPr>
          <p:cNvPr id="809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</a:p>
        </p:txBody>
      </p:sp>
      <p:sp>
        <p:nvSpPr>
          <p:cNvPr id="8091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l-SI">
                <a:solidFill>
                  <a:srgbClr val="FFFFFF"/>
                </a:solidFill>
              </a:rPr>
              <a:t>XXIX. GOZDARSKI ŠTUDIJSKI DNEVI</a:t>
            </a:r>
          </a:p>
        </p:txBody>
      </p:sp>
      <p:sp>
        <p:nvSpPr>
          <p:cNvPr id="8092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sl-SI">
              <a:solidFill>
                <a:srgbClr val="FFFFFF"/>
              </a:solidFill>
            </a:endParaRPr>
          </a:p>
        </p:txBody>
      </p:sp>
      <p:sp>
        <p:nvSpPr>
          <p:cNvPr id="8092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B91A2D-0315-433F-8526-7433E98853A1}" type="slidenum">
              <a:rPr lang="sl-SI" altLang="sl-SI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sl-SI" altLang="sl-SI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276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l-SI" altLang="sl-SI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SAZU, Ljubljana</a:t>
            </a:r>
            <a:r>
              <a:rPr lang="sl-SI" altLang="sl-SI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24.10.2014</a:t>
            </a:r>
          </a:p>
          <a:p>
            <a:pPr>
              <a:defRPr/>
            </a:pPr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5123" name="Picture 9" descr="CE ZGS B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083324" y="6332538"/>
            <a:ext cx="1042987" cy="525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1919288" y="476251"/>
            <a:ext cx="842486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sl-SI" altLang="sl-SI" sz="3200" dirty="0" smtClean="0">
                <a:solidFill>
                  <a:srgbClr val="FFFFFF"/>
                </a:solidFill>
              </a:rPr>
              <a:t>Gozd in les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sl-SI" altLang="sl-SI" sz="3200" dirty="0" smtClean="0">
                <a:solidFill>
                  <a:srgbClr val="FFFFFF"/>
                </a:solidFill>
              </a:rPr>
              <a:t>Slovenski gozd za Slovenijo</a:t>
            </a:r>
            <a:endParaRPr lang="sl-SI" altLang="sl-SI" sz="3200" dirty="0">
              <a:solidFill>
                <a:srgbClr val="FFFFFF"/>
              </a:solidFill>
            </a:endParaRPr>
          </a:p>
        </p:txBody>
      </p:sp>
      <p:sp>
        <p:nvSpPr>
          <p:cNvPr id="5125" name="Text Box 15"/>
          <p:cNvSpPr txBox="1">
            <a:spLocks noChangeArrowheads="1"/>
          </p:cNvSpPr>
          <p:nvPr/>
        </p:nvSpPr>
        <p:spPr bwMode="auto">
          <a:xfrm>
            <a:off x="3287714" y="2565401"/>
            <a:ext cx="59769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sl-SI" altLang="sl-SI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6" name="Rectangle 16"/>
          <p:cNvSpPr>
            <a:spLocks noChangeArrowheads="1"/>
          </p:cNvSpPr>
          <p:nvPr/>
        </p:nvSpPr>
        <p:spPr bwMode="auto">
          <a:xfrm>
            <a:off x="2495551" y="2842072"/>
            <a:ext cx="691356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l-SI" altLang="sl-SI" sz="2800" b="1" dirty="0" smtClean="0">
                <a:solidFill>
                  <a:srgbClr val="FFFFFF"/>
                </a:solidFill>
              </a:rPr>
              <a:t>Vloga, naloge in dodana vrednost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l-SI" altLang="sl-SI" sz="2800" b="1" dirty="0" smtClean="0">
                <a:solidFill>
                  <a:srgbClr val="FFFFFF"/>
                </a:solidFill>
              </a:rPr>
              <a:t>javne gozdarske službe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l-SI" altLang="sl-SI" sz="2800" b="1" dirty="0" smtClean="0">
                <a:solidFill>
                  <a:srgbClr val="FFFFFF"/>
                </a:solidFill>
              </a:rPr>
              <a:t>v normalnih in izrednih razmerah</a:t>
            </a:r>
            <a:endParaRPr lang="sl-SI" altLang="sl-SI" sz="2800" dirty="0">
              <a:solidFill>
                <a:srgbClr val="FFFFFF"/>
              </a:solidFill>
            </a:endParaRPr>
          </a:p>
        </p:txBody>
      </p:sp>
      <p:sp>
        <p:nvSpPr>
          <p:cNvPr id="2" name="PoljeZBesedilom 1"/>
          <p:cNvSpPr txBox="1"/>
          <p:nvPr/>
        </p:nvSpPr>
        <p:spPr>
          <a:xfrm>
            <a:off x="4883969" y="4856729"/>
            <a:ext cx="2424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Damjan Oražem</a:t>
            </a:r>
          </a:p>
          <a:p>
            <a:pPr algn="ctr"/>
            <a:r>
              <a:rPr lang="sl-SI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Zavod za gozdove Slovenije</a:t>
            </a:r>
            <a:endParaRPr lang="sl-SI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556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150776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1588782"/>
            <a:ext cx="100254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Nekaj vsakdanjih vprašanj in stereotipnih trditev o gozdu, gozdarjih in podobnih pojmih:</a:t>
            </a:r>
          </a:p>
          <a:p>
            <a:endParaRPr lang="sl-SI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24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24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16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16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sz="2000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Odgovori na navedene dileme so enostavni, najdemo pa jih s proučevanjem zgodovine ter s poznavanjem sedanjosti.</a:t>
            </a:r>
          </a:p>
          <a:p>
            <a:endParaRPr lang="sl-SI" dirty="0" smtClean="0"/>
          </a:p>
          <a:p>
            <a:endParaRPr lang="sl-SI" dirty="0"/>
          </a:p>
        </p:txBody>
      </p:sp>
      <p:sp>
        <p:nvSpPr>
          <p:cNvPr id="2" name="Zaobljeni pravokotnik 1"/>
          <p:cNvSpPr/>
          <p:nvPr/>
        </p:nvSpPr>
        <p:spPr>
          <a:xfrm>
            <a:off x="1184341" y="2709583"/>
            <a:ext cx="1732548" cy="1506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 gozd in država sploh potrebujeta gozdarje?</a:t>
            </a:r>
          </a:p>
          <a:p>
            <a:pPr algn="ctr"/>
            <a:endParaRPr lang="sl-SI" dirty="0"/>
          </a:p>
        </p:txBody>
      </p:sp>
      <p:sp>
        <p:nvSpPr>
          <p:cNvPr id="3" name="Zaobljeni pravokotnik 2"/>
          <p:cNvSpPr/>
          <p:nvPr/>
        </p:nvSpPr>
        <p:spPr>
          <a:xfrm>
            <a:off x="3253555" y="2723948"/>
            <a:ext cx="1713297" cy="14919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b="1" dirty="0" smtClean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sl-SI" b="1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javna gozdarska služba nepotreben strošek?</a:t>
            </a:r>
          </a:p>
          <a:p>
            <a:pPr algn="ctr"/>
            <a:endParaRPr lang="sl-SI" dirty="0"/>
          </a:p>
        </p:txBody>
      </p:sp>
      <p:sp>
        <p:nvSpPr>
          <p:cNvPr id="7" name="Zaobljeni pravokotnik 6"/>
          <p:cNvSpPr/>
          <p:nvPr/>
        </p:nvSpPr>
        <p:spPr>
          <a:xfrm>
            <a:off x="5303519" y="2526703"/>
            <a:ext cx="1867301" cy="1742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b="1" dirty="0" smtClean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Kakšna </a:t>
            </a:r>
            <a:r>
              <a:rPr lang="sl-SI" b="1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dodana vrednost javne gozdarske </a:t>
            </a:r>
            <a:r>
              <a:rPr lang="sl-SI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družbe?</a:t>
            </a:r>
            <a:endParaRPr lang="sl-SI" b="1" dirty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l-SI" dirty="0"/>
          </a:p>
        </p:txBody>
      </p:sp>
      <p:sp>
        <p:nvSpPr>
          <p:cNvPr id="8" name="Zaobljeni pravokotnik 7"/>
          <p:cNvSpPr/>
          <p:nvPr/>
        </p:nvSpPr>
        <p:spPr>
          <a:xfrm>
            <a:off x="7589084" y="2594365"/>
            <a:ext cx="1588169" cy="1742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Lastniki znajo sami gospodariti z gozdovi.</a:t>
            </a:r>
          </a:p>
          <a:p>
            <a:pPr algn="ctr"/>
            <a:endParaRPr lang="sl-SI" dirty="0"/>
          </a:p>
        </p:txBody>
      </p:sp>
      <p:sp>
        <p:nvSpPr>
          <p:cNvPr id="9" name="Zaobljeni pravokotnik 8"/>
          <p:cNvSpPr/>
          <p:nvPr/>
        </p:nvSpPr>
        <p:spPr>
          <a:xfrm>
            <a:off x="9514137" y="2656573"/>
            <a:ext cx="1948681" cy="16123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b="1" dirty="0" smtClean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Gozdar </a:t>
            </a:r>
            <a:r>
              <a:rPr lang="sl-SI" b="1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spi, gozd </a:t>
            </a:r>
            <a:r>
              <a:rPr lang="sl-SI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raste.</a:t>
            </a:r>
            <a:endParaRPr lang="sl-SI" b="1" dirty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l-SI" dirty="0"/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67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79622" y="4043658"/>
            <a:ext cx="1002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 smtClean="0">
              <a:solidFill>
                <a:srgbClr val="FFFFFF"/>
              </a:solidFill>
            </a:endParaRPr>
          </a:p>
          <a:p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PoljeZBesedilom 10"/>
          <p:cNvSpPr txBox="1"/>
          <p:nvPr/>
        </p:nvSpPr>
        <p:spPr>
          <a:xfrm>
            <a:off x="1334183" y="1252151"/>
            <a:ext cx="60500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Zgodovinska dejstva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Nekateri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gozdovi so bili na našem ozemlju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prekomerno izkoriščani tisočletja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(primorsko zaledje,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železarska središča ipd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.), drugi pa so to usodo doživeli pred stoletji ob razcvetu rudarstva, metalurgije,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glažutarstva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ipd.. </a:t>
            </a: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Posledice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le 5-10% gozdnatost na Primorskem, Pokljuka je bila pred 170 leti „…goličava s posameznimi odraslimi drevesi…“, veliki problemi z erozijo ipd..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polovice 19.stoletja: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opustošeni gozdovi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bližini rudnikov, zlasti veleposestniški in v lasti industrijskih družb, deloma boljše stanje kmečkih gozdov na večji oddaljenosti od industrije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l-SI" dirty="0"/>
          </a:p>
        </p:txBody>
      </p:sp>
      <p:pic>
        <p:nvPicPr>
          <p:cNvPr id="1026" name="Picture 2" descr="http://www.abc.net.au/4corners/content/2002/timber_mafia/webextras/photo_gallery/images/barren_fore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347" y="2494052"/>
            <a:ext cx="4402467" cy="247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96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1588782"/>
            <a:ext cx="1002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 smtClean="0">
              <a:solidFill>
                <a:srgbClr val="FFFFFF"/>
              </a:solidFill>
            </a:endParaRPr>
          </a:p>
          <a:p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914400" y="1160758"/>
            <a:ext cx="995703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 gozd sta bila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 minimuma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vse energijsko potratne dejavnosti, zato: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načrtovanje razvoja gozdov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(prvi „gozdni red“ pa je bil izdelan že leta 1406 za posest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Ortenburg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rudniški gozdovi Idrije: leta 1724).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1713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rojstno leto pojma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trajnosti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l-SI" sz="1600" dirty="0">
                <a:solidFill>
                  <a:srgbClr val="533001"/>
                </a:solidFill>
                <a:latin typeface="Arial" panose="020B0604020202020204" pitchFamily="34" charset="0"/>
              </a:rPr>
              <a:t>Hans Carl von </a:t>
            </a:r>
            <a:r>
              <a:rPr lang="sl-SI" sz="1600" dirty="0" err="1">
                <a:solidFill>
                  <a:srgbClr val="533001"/>
                </a:solidFill>
                <a:latin typeface="Arial" panose="020B0604020202020204" pitchFamily="34" charset="0"/>
              </a:rPr>
              <a:t>Carlowitz</a:t>
            </a:r>
            <a:r>
              <a:rPr lang="sl-SI" sz="1600" dirty="0">
                <a:solidFill>
                  <a:srgbClr val="533001"/>
                </a:solidFill>
                <a:latin typeface="Arial" panose="020B0604020202020204" pitchFamily="34" charset="0"/>
              </a:rPr>
              <a:t> (1645 – 1714</a:t>
            </a: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</a:rPr>
              <a:t>), </a:t>
            </a:r>
            <a:r>
              <a:rPr lang="sl-SI" sz="1600" dirty="0" err="1" smtClean="0">
                <a:solidFill>
                  <a:srgbClr val="533001"/>
                </a:solidFill>
                <a:latin typeface="Arial" panose="020B0604020202020204" pitchFamily="34" charset="0"/>
              </a:rPr>
              <a:t>Sylvicultura</a:t>
            </a: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533001"/>
                </a:solidFill>
                <a:latin typeface="Arial" panose="020B0604020202020204" pitchFamily="34" charset="0"/>
              </a:rPr>
              <a:t>oeconomica</a:t>
            </a: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1960 -&gt; : Slovenija je bila ena od zibelk od nadgradnje pojma trajnostnega gospodarjenja z gozdovi s sistemsko vpeljavo doktrine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sonaravnosti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l-SI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prof.dr.Dušan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Mlinšek) gospodarjenja z gozdovi ter </a:t>
            </a:r>
            <a:r>
              <a:rPr lang="sl-SI" b="1" u="sng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multifunkcionalnosti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l-SI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večnamenskosti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gozdov.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alt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alt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alt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zadnjih 500 letih imamo take gozdove kot danes le zadnjih nekaj desetletij, saj smo se začeli do gozdov obnašati bolj civilizacijsko šele pred dobrimi 100 </a:t>
            </a:r>
            <a:r>
              <a:rPr lang="sl-SI" alt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leti, šele pred 50 leti pa smo se do gozdov začeli obnašati ob rabi gozda tudi kot bolj enakovreden del gozdnega ekosistema…</a:t>
            </a:r>
            <a:endParaRPr lang="sl-SI" alt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8013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1588782"/>
            <a:ext cx="1002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 smtClean="0">
              <a:solidFill>
                <a:srgbClr val="FFFFFF"/>
              </a:solidFill>
            </a:endParaRPr>
          </a:p>
          <a:p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914400" y="1160758"/>
            <a:ext cx="99570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</a:t>
            </a:r>
          </a:p>
          <a:p>
            <a:r>
              <a:rPr lang="sl-SI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Starejši opisi Krasa govorijo o skalnati goličavi, pravi kamniti puščavi med zelenimi dolinami in gozdnatimi višavami. Sprememba gozdnatosti v zadnjih dveh </a:t>
            </a:r>
            <a:r>
              <a:rPr lang="sl-SI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stoletjih </a:t>
            </a:r>
            <a:r>
              <a:rPr lang="sl-SI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glavna značilnost celotnega </a:t>
            </a:r>
            <a:r>
              <a:rPr lang="sl-SI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(gozdnega) </a:t>
            </a:r>
            <a:r>
              <a:rPr lang="sl-SI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prostora. </a:t>
            </a:r>
            <a:endParaRPr lang="sl-SI" dirty="0"/>
          </a:p>
        </p:txBody>
      </p:sp>
      <p:pic>
        <p:nvPicPr>
          <p:cNvPr id="2052" name="Picture 4" descr="http://www.zgs.si/fileadmin/zgs/main/img/OE/14Sezana/gozd18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40" y="3284428"/>
            <a:ext cx="3071837" cy="258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1083276" y="2875002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leto 1830 (26.870 ha)</a:t>
            </a:r>
          </a:p>
        </p:txBody>
      </p:sp>
      <p:pic>
        <p:nvPicPr>
          <p:cNvPr id="2054" name="Picture 6" descr="http://www.zgs.si/typo3temp/pics/2b97225a7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499" y="3284428"/>
            <a:ext cx="3071837" cy="258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avokotnik 6"/>
          <p:cNvSpPr/>
          <p:nvPr/>
        </p:nvSpPr>
        <p:spPr>
          <a:xfrm>
            <a:off x="4647671" y="2896445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leto 1960 (56.633 ha) </a:t>
            </a:r>
          </a:p>
        </p:txBody>
      </p:sp>
      <p:pic>
        <p:nvPicPr>
          <p:cNvPr id="2056" name="Picture 8" descr="http://www.zgs.si/typo3temp/pics/b74b6d878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451" y="3244334"/>
            <a:ext cx="3119568" cy="26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avokotnik 7"/>
          <p:cNvSpPr/>
          <p:nvPr/>
        </p:nvSpPr>
        <p:spPr>
          <a:xfrm>
            <a:off x="8292194" y="2924613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leto 2000 (80.588 ha) </a:t>
            </a:r>
          </a:p>
        </p:txBody>
      </p:sp>
    </p:spTree>
    <p:extLst>
      <p:ext uri="{BB962C8B-B14F-4D97-AF65-F5344CB8AC3E}">
        <p14:creationId xmlns:p14="http://schemas.microsoft.com/office/powerpoint/2010/main" val="429466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1588782"/>
            <a:ext cx="1002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 smtClean="0">
              <a:solidFill>
                <a:srgbClr val="FFFFFF"/>
              </a:solidFill>
            </a:endParaRPr>
          </a:p>
          <a:p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Zaobljeni pravokotnik 6"/>
          <p:cNvSpPr/>
          <p:nvPr/>
        </p:nvSpPr>
        <p:spPr>
          <a:xfrm>
            <a:off x="662152" y="2028755"/>
            <a:ext cx="2010032" cy="2899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Primeri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slabega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gospodarjenja</a:t>
            </a:r>
          </a:p>
          <a:p>
            <a:pPr algn="ctr"/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nekulturnega odnosa </a:t>
            </a:r>
          </a:p>
          <a:p>
            <a:pPr algn="ctr"/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narave</a:t>
            </a:r>
          </a:p>
          <a:p>
            <a:pPr algn="ctr"/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(npr. Kras, Pokljuka, …)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l-SI" dirty="0"/>
          </a:p>
        </p:txBody>
      </p:sp>
      <p:sp>
        <p:nvSpPr>
          <p:cNvPr id="8" name="Desna puščica 7"/>
          <p:cNvSpPr/>
          <p:nvPr/>
        </p:nvSpPr>
        <p:spPr>
          <a:xfrm>
            <a:off x="2833185" y="2998358"/>
            <a:ext cx="1524000" cy="970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Načrtno gozdarstvo</a:t>
            </a:r>
            <a:endParaRPr lang="sl-SI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aobljeni pravokotnik 8"/>
          <p:cNvSpPr/>
          <p:nvPr/>
        </p:nvSpPr>
        <p:spPr>
          <a:xfrm>
            <a:off x="4494537" y="2028755"/>
            <a:ext cx="1664044" cy="29451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400" b="1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Zgodbe o uspehu v širšem merilu</a:t>
            </a:r>
            <a:endParaRPr lang="sl-SI" sz="2400" b="1" dirty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ergament 1 10"/>
          <p:cNvSpPr/>
          <p:nvPr/>
        </p:nvSpPr>
        <p:spPr>
          <a:xfrm>
            <a:off x="6392917" y="2028755"/>
            <a:ext cx="2719553" cy="2291630"/>
          </a:xfrm>
          <a:prstGeom prst="verticalScroll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Svetovna razstava </a:t>
            </a:r>
          </a:p>
          <a:p>
            <a:pPr algn="ctr"/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Pariz 1900:</a:t>
            </a:r>
          </a:p>
          <a:p>
            <a:pPr algn="ctr"/>
            <a:endParaRPr 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POGOZDOVANJE KRASA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Navzdol ukrivljena puščica 11"/>
          <p:cNvSpPr/>
          <p:nvPr/>
        </p:nvSpPr>
        <p:spPr>
          <a:xfrm>
            <a:off x="5777516" y="1278511"/>
            <a:ext cx="2144655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chemeClr val="tx1"/>
              </a:solidFill>
            </a:endParaRPr>
          </a:p>
        </p:txBody>
      </p:sp>
      <p:sp>
        <p:nvSpPr>
          <p:cNvPr id="13" name="12-kraka zvezda 12"/>
          <p:cNvSpPr/>
          <p:nvPr/>
        </p:nvSpPr>
        <p:spPr>
          <a:xfrm>
            <a:off x="8132008" y="4148435"/>
            <a:ext cx="695403" cy="596147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l-SI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www.zgs.si/typo3temp/pics/00baf284a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0" y="1101593"/>
            <a:ext cx="28575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ia.primorski.eu/media/2013/01/35484_426224_130126dk00_4118453_medi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719" y="3968394"/>
            <a:ext cx="2657062" cy="199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914400" y="1221469"/>
            <a:ext cx="10635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zadnjih 50 letih so si gozdovi v Sloveniji opomogli tako glede lesne zaloge, prirastka, stojnosti, naravne sestave in to jim omogoča </a:t>
            </a:r>
            <a:r>
              <a:rPr lang="sl-SI" sz="1600" b="1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mnogonamenskost</a:t>
            </a:r>
            <a:r>
              <a:rPr lang="sl-SI" sz="1600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600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 njihovi hkratni gospodarski in ekosistemski vlogi</a:t>
            </a: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l-SI" sz="1600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Zaobljeni pravokotnik 6"/>
          <p:cNvSpPr/>
          <p:nvPr/>
        </p:nvSpPr>
        <p:spPr>
          <a:xfrm>
            <a:off x="1150883" y="1993143"/>
            <a:ext cx="2059460" cy="189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Stanje gozdnatosti: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1875: 36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sl-SI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1947: 43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sl-SI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2013: 58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sl-SI" dirty="0"/>
          </a:p>
          <a:p>
            <a:pPr algn="ctr"/>
            <a:endParaRPr lang="sl-SI" dirty="0"/>
          </a:p>
        </p:txBody>
      </p:sp>
      <p:sp>
        <p:nvSpPr>
          <p:cNvPr id="9" name="Zaobljeni pravokotnik 8"/>
          <p:cNvSpPr/>
          <p:nvPr/>
        </p:nvSpPr>
        <p:spPr>
          <a:xfrm>
            <a:off x="4096123" y="1993143"/>
            <a:ext cx="2059460" cy="189470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Lesna zaloga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–m3/ha: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1947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1952:  85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310</a:t>
            </a:r>
            <a:endParaRPr lang="sl-SI" dirty="0"/>
          </a:p>
          <a:p>
            <a:pPr algn="ctr"/>
            <a:endParaRPr lang="sl-SI" dirty="0"/>
          </a:p>
        </p:txBody>
      </p:sp>
      <p:sp>
        <p:nvSpPr>
          <p:cNvPr id="11" name="Zaobljeni pravokotnik 10"/>
          <p:cNvSpPr/>
          <p:nvPr/>
        </p:nvSpPr>
        <p:spPr>
          <a:xfrm>
            <a:off x="6892537" y="1993143"/>
            <a:ext cx="2059460" cy="189470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Letni prirastek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m3/ha: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1947</a:t>
            </a:r>
            <a:r>
              <a:rPr lang="sl-SI" b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b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2,71</a:t>
            </a:r>
            <a:endParaRPr 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1952:  2,12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2013: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7,48</a:t>
            </a:r>
            <a:endParaRPr lang="sl-SI" dirty="0"/>
          </a:p>
          <a:p>
            <a:pPr algn="ctr"/>
            <a:endParaRPr lang="sl-SI" dirty="0"/>
          </a:p>
        </p:txBody>
      </p:sp>
      <p:sp>
        <p:nvSpPr>
          <p:cNvPr id="12" name="Zaobljeni pravokotnik 11"/>
          <p:cNvSpPr/>
          <p:nvPr/>
        </p:nvSpPr>
        <p:spPr>
          <a:xfrm>
            <a:off x="3237328" y="4222264"/>
            <a:ext cx="3777049" cy="189470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Sečnja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mio m3/leto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1939: 3,30 (= 112% prirastka)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1947: 4,54 (= 166% prirastka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1995: 2,09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(=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prirastka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3,92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(=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53%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prirastka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Možni posek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2013: 6,0 mio m3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l-SI" dirty="0"/>
          </a:p>
          <a:p>
            <a:pPr algn="ctr"/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8142890" y="4387334"/>
            <a:ext cx="2898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Biodiverziteta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/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NATURI 2000 je 1/2 slovenskih gozdov.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Raven puščični povezovalnik 14"/>
          <p:cNvCxnSpPr>
            <a:stCxn id="7" idx="2"/>
          </p:cNvCxnSpPr>
          <p:nvPr/>
        </p:nvCxnSpPr>
        <p:spPr>
          <a:xfrm>
            <a:off x="2180613" y="3887846"/>
            <a:ext cx="2801290" cy="258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Raven puščični povezovalnik 17"/>
          <p:cNvCxnSpPr>
            <a:stCxn id="9" idx="2"/>
          </p:cNvCxnSpPr>
          <p:nvPr/>
        </p:nvCxnSpPr>
        <p:spPr>
          <a:xfrm>
            <a:off x="5125853" y="3887846"/>
            <a:ext cx="0" cy="258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Raven puščični povezovalnik 19"/>
          <p:cNvCxnSpPr>
            <a:stCxn id="11" idx="2"/>
          </p:cNvCxnSpPr>
          <p:nvPr/>
        </p:nvCxnSpPr>
        <p:spPr>
          <a:xfrm flipH="1">
            <a:off x="5277260" y="3887846"/>
            <a:ext cx="2645007" cy="258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67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1588782"/>
            <a:ext cx="1002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 smtClean="0">
              <a:solidFill>
                <a:srgbClr val="FFFFFF"/>
              </a:solidFill>
            </a:endParaRPr>
          </a:p>
          <a:p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823784" y="1046205"/>
            <a:ext cx="101984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Pomembno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Trenutno stanje ni naravna danost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ki je tu od nekdaj in bo taka tudi večno ostala,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ampak je s strokovnim delom gozdarjev ter z odrekanjem lastnikov skozi pol stoletja prigarano dinamično ravnotežje v vsej svoji stabilnosti in krhkosti hkrati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l-SI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Stvari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niso obrnile na bolje same od sebe, pač pa je to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posledica dolgoročnega gozdarskega načrtovanja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lastnikov ter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nekaterih velikih gozdarskih umov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ki so zlasti v drugi polovici 19.stoletja delovali na ozemlju današnje Slovenije (Josip Ressel,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Mavricij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Scheyer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dr.Leopold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Hufnagel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(Kočevska), Heinrich Schollmayer (Snežnik)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drugih).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Dva predpogoja glede lastnikov gozdov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omejena lastninska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pravica nad gozdom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 je last vseh, lastnik ima večinoma pravico le do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lesa oz. dela prirastka)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država lastnike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obveže h gospodarjenju po gozdarskih načrtih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(Lahko lastnik gozda uspešno zagotovi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trajnost gozda in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sonaravnost povsem sam?)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3123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1588782"/>
            <a:ext cx="1002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 smtClean="0">
              <a:solidFill>
                <a:srgbClr val="FFFFFF"/>
              </a:solidFill>
            </a:endParaRPr>
          </a:p>
          <a:p>
            <a:endParaRPr lang="sl-SI" dirty="0">
              <a:solidFill>
                <a:srgbClr val="FFFFFF"/>
              </a:solidFill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930166" y="677827"/>
            <a:ext cx="9750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pomembna samo gozdnatost, pomembno je tudi, koliko in kaj v gozdu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zraste...</a:t>
            </a:r>
          </a:p>
          <a:p>
            <a:pPr algn="ctr"/>
            <a:endParaRPr 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Učinek nege na gozdove – poskusna ploskev Brezova reber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84" name="Picture 12" descr="http://www.centerizobrazbe.com/images/Gozdarstvo_Bukov_goz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50" y="3224048"/>
            <a:ext cx="5150067" cy="289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avokotnik 11"/>
          <p:cNvSpPr/>
          <p:nvPr/>
        </p:nvSpPr>
        <p:spPr>
          <a:xfrm>
            <a:off x="187108" y="1727281"/>
            <a:ext cx="504704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b="1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Negospodarjen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(nenegovan) gozd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lesna zaloga: 523 m3/ha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povprečno drevo: 0,62 m3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proizvodnja v ž.dobi: </a:t>
            </a: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pribl. 950 m3; 427 m3 - kam?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vrednost lesne zaloge: 100 enot (18.000 €)</a:t>
            </a:r>
            <a:endParaRPr lang="sl-SI" sz="1600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oljeZBesedilom 12"/>
          <p:cNvSpPr txBox="1"/>
          <p:nvPr/>
        </p:nvSpPr>
        <p:spPr>
          <a:xfrm>
            <a:off x="5973050" y="1727280"/>
            <a:ext cx="525988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Gospodarjen (negovan) gozd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lesna zaloga: </a:t>
            </a: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549 m3/ha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povprečno drevo: 1,17 m3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proizvodnja v ž.dobi: 923 m3, 374 m3 uporabljeno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vrednost lesne zaloge: 250 enot (45.000 €)</a:t>
            </a:r>
            <a:endParaRPr lang="sl-SI" dirty="0"/>
          </a:p>
        </p:txBody>
      </p:sp>
      <p:pic>
        <p:nvPicPr>
          <p:cNvPr id="3090" name="Picture 18" descr="http://lebinca.com/jp/images/ivancna_kostanjevica/--%201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8" y="3081497"/>
            <a:ext cx="3919809" cy="293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0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992659" y="937992"/>
            <a:ext cx="100254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Kakšna je torej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dodana vrednost, ki jo ustvari javna gozdarska služba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glede lesno proizvodne funkcije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gozdov?</a:t>
            </a:r>
          </a:p>
          <a:p>
            <a:r>
              <a:rPr lang="sl-SI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Prof.dr.Kotar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učinek strokovnega gospodarjenja: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boljša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izkoriščenost proizvodne sposobnosti rastišč (ustrezne drevesne vrste, ustrezno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gospodarjenje ipd.).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1m3/</a:t>
            </a:r>
            <a:r>
              <a:rPr lang="sl-SI" b="1" u="sng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leto,ha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65 mio €/leto)</a:t>
            </a:r>
            <a:endParaRPr lang="sl-SI" b="1" u="sng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dvig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kakovosti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sortimentov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1 kakovostni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razred (= min. 75 mio €)</a:t>
            </a:r>
            <a:endParaRPr lang="sl-SI" b="1" u="sng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b="1" u="sng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Skupna letna dodana vrednost pri proizvodni funkciji: 140 mio €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Ocenjeno je, da so 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nelesni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proizvodi oz. učinki funkcije gozda najmanj (dvakrat) toliko vredni, kot lesni, torej znaša letna vrednost drugih funkcij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gozda pribl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280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mio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 (ki jih brez strokovnega gospodarjenja z gozdom skoraj ni), skupaj z </a:t>
            </a:r>
            <a:r>
              <a:rPr lang="sl-SI" dirty="0" err="1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lesnoproizvodno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funkcijo znaša skupni letni učinek oz. dodana vrednost ocenjeno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 250 in 400 mio €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Strošek javne gozdarske službe letno: 20 mio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lang="sl-SI" altLang="sl-SI" sz="1200" dirty="0">
                <a:solidFill>
                  <a:srgbClr val="533001"/>
                </a:solidFill>
                <a:latin typeface="Arial" panose="020B0604020202020204" pitchFamily="34" charset="0"/>
              </a:rPr>
              <a:t>(= 10 €/prebivalca, leto ali  5 €/m3 poseka ali 7% cene lesa</a:t>
            </a:r>
            <a:r>
              <a:rPr lang="sl-SI" altLang="sl-SI" sz="1200" dirty="0" smtClean="0">
                <a:solidFill>
                  <a:srgbClr val="533001"/>
                </a:solidFill>
                <a:latin typeface="Arial" panose="020B0604020202020204" pitchFamily="34" charset="0"/>
              </a:rPr>
              <a:t>)</a:t>
            </a:r>
            <a:r>
              <a:rPr lang="sl-SI" sz="1200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l-SI" sz="1200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državi splača vložiti 20 mio € za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 izplen? 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Gozdarstvo je prvo v verigi gozd-les. Če ni gozdarstva, ni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verige, posledično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niti dodane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 pa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končne vrednosti (1,5 – 2 mrd €).</a:t>
            </a: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90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914400" y="937992"/>
            <a:ext cx="10025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alt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Naloge ZGS</a:t>
            </a:r>
            <a:endParaRPr lang="sl-SI" b="1" dirty="0" smtClean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683741" y="1495651"/>
            <a:ext cx="44649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altLang="sl-SI" sz="1200" b="1" i="1" dirty="0">
                <a:solidFill>
                  <a:srgbClr val="533001"/>
                </a:solidFill>
                <a:latin typeface="Arial Narrow" panose="020B0606020202030204" pitchFamily="34" charset="0"/>
              </a:rPr>
              <a:t>56. člen </a:t>
            </a:r>
            <a:r>
              <a:rPr lang="sl-SI" altLang="sl-SI" sz="1200" b="1" i="1" dirty="0" err="1">
                <a:solidFill>
                  <a:srgbClr val="533001"/>
                </a:solidFill>
                <a:latin typeface="Arial Narrow" panose="020B0606020202030204" pitchFamily="34" charset="0"/>
              </a:rPr>
              <a:t>ZoG</a:t>
            </a:r>
            <a:endParaRPr lang="sl-SI" altLang="sl-SI" sz="1200" b="1" i="1" dirty="0">
              <a:solidFill>
                <a:srgbClr val="533001"/>
              </a:solidFill>
              <a:latin typeface="Arial Narrow" panose="020B0606020202030204" pitchFamily="34" charset="0"/>
            </a:endParaRP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(1) Zavod opravlja javno gozdarsko službo v vseh gozdovih, in sicer: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zbira podatke o stanju in razvoju gozdov kot ekosistema;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vodi evidence kot baze podatkov za svoje delo in za statistično posploševanje;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spremlja biotsko ravnovesje v gozdovih;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spremlja razvrednotenje in poškodovanost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izdela program varstva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zagotavlja izvedbo ukrepov za varstvo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izdeluje načrte požarnega varstva za gozdove in nudi strokovno pomoč pri gašenju požarov;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opravlja naloge poročevalsko, prognostično-diagnostične službe;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izdela strokovne podlage za nacionalni gozdni program;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pripravi program vlaganj v gozdove;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izdeluje gozdnogospodarske načrte, gozdnogojitvene načrte, lovsko upravljavske načrte območij ter druge strokovne podlage za gospodarjenje z divjadjo v skladu z zakonom;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pripravlja načrte za premeno in sanacijo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usmerja in spremlja sanacijo hudourniških območij;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sodeluje pri prostorskem načrtovanju;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sodeluje pri usmerjanju, usklajevanju in opravljanju raziskovalne dejavnosti v gozdarstvu in lovstvu;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pripravlja strokovne podlage za odpiranje gozdov z gozdnimi prometnicami in vodi evidenco o gozdnih cestah;</a:t>
            </a:r>
          </a:p>
        </p:txBody>
      </p:sp>
      <p:sp>
        <p:nvSpPr>
          <p:cNvPr id="3" name="Pravokotnik 2"/>
          <p:cNvSpPr/>
          <p:nvPr/>
        </p:nvSpPr>
        <p:spPr>
          <a:xfrm>
            <a:off x="5823458" y="1493159"/>
            <a:ext cx="532555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načrtuje vzdrževanje gozdnih cest;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spremlja in nadzira izvajanje gradnje, rekonstrukcij in vzdrževanja gozdnih cest ter prevzema opravljena dela;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pripravlja metodologijo za zbiranje podatkov o stanju in razvoju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obdeluje podatke in pripravlja informacije o stanju in razvoju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skrbi za popularizacijo gozdov in osveščanje javnosti o pomenu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izvaja svetovanje, izobraževanje in usposabljanje lastnikov gozdov;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zagotavlja seme in sadike gozdnih drevesnih in grmovnih vrst;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prevzema opravljena dela v gozdovih in hudourniških območjih, če so financirana ali sofinancirana iz proračuna;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vodi in odloča o upravnih stvareh…;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opravlja v gozdovih in gozdnem prostoru naloge nadzora v skladu z določbami tega zakona;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opravlja v gozdu in gozdnem prostoru naloge neposrednega nadzora v naravi v skladu s predpisi o ohranjanju narave in v tej zvezi naloge </a:t>
            </a:r>
            <a:r>
              <a:rPr lang="sl-SI" altLang="sl-SI" sz="1200" i="1" dirty="0" err="1">
                <a:solidFill>
                  <a:srgbClr val="533001"/>
                </a:solidFill>
                <a:latin typeface="Arial Narrow" panose="020B0606020202030204" pitchFamily="34" charset="0"/>
              </a:rPr>
              <a:t>prekrškovnega</a:t>
            </a:r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 organa;</a:t>
            </a:r>
          </a:p>
          <a:p>
            <a:r>
              <a:rPr lang="sl-SI" altLang="sl-SI" sz="1200" i="1" dirty="0">
                <a:solidFill>
                  <a:srgbClr val="533001"/>
                </a:solidFill>
                <a:latin typeface="Arial Narrow" panose="020B0606020202030204" pitchFamily="34" charset="0"/>
              </a:rPr>
              <a:t>- o nedovoljenih posegih in aktivnostih v gozdu in gozdnem prostoru pisno obvešča pristojne inšpekcijske službe.</a:t>
            </a:r>
          </a:p>
        </p:txBody>
      </p:sp>
    </p:spTree>
    <p:extLst>
      <p:ext uri="{BB962C8B-B14F-4D97-AF65-F5344CB8AC3E}">
        <p14:creationId xmlns:p14="http://schemas.microsoft.com/office/powerpoint/2010/main" val="54292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83276" y="913280"/>
            <a:ext cx="58612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Delo JGS v izrednih razmerah in dodana vrednost</a:t>
            </a:r>
          </a:p>
          <a:p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so izredne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razmere?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(ujme, sprememba klime, nove vrste škodljivcev, večje povpraševanje po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lesu,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 je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proizvodnja, premajhna sredstva in kadrov za delovanje,…).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Izredne razmere postajajo vsakdan tudi brez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žledoloma…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Bistveno v ujmah za ZGS:</a:t>
            </a:r>
          </a:p>
          <a:p>
            <a:pPr marL="285750" indent="-285750">
              <a:buFontTx/>
              <a:buChar char="-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umno usmerjanje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izvajanje sanacije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ujm (</a:t>
            </a:r>
            <a:r>
              <a:rPr lang="sl-SI" dirty="0" err="1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čimboljša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izraba lesa, čimprejšnja vrnitev gozdov v običajno delovanje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pomoč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lastnikom, informiranje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javnosti;</a:t>
            </a:r>
            <a:endParaRPr lang="sl-SI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preprečevanje posredne škode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(npr.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dodatna gradacija podlubnikov: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mio m3 (195 mio €) – 6 mio m3 (390 mio €)), ki je lahko bistveno višja od neposredne </a:t>
            </a:r>
            <a:r>
              <a:rPr lang="sl-SI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škode (214 </a:t>
            </a:r>
            <a:r>
              <a:rPr lang="sl-SI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mio €).</a:t>
            </a: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 descr="http://www.reporter.si/sites/default/files/styles/najdi-naslovna/public/field/image/zled-zima-drevesa_bobo_05.02.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497" y="1885187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92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r>
              <a:rPr lang="sl-SI" sz="1400" dirty="0" smtClean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Vloga, naloge in dodana vrednost JGS v normalnih in izrednih razmerah</a:t>
            </a:r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1366787" y="6208294"/>
            <a:ext cx="8534400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12775" y="946231"/>
            <a:ext cx="841907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Največji izzivi, ki čakajo </a:t>
            </a:r>
            <a:r>
              <a:rPr lang="sl-SI" sz="2000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 in gozdarstvo </a:t>
            </a:r>
            <a:r>
              <a:rPr lang="sl-SI" sz="2000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zelo bližnji prihodnosti</a:t>
            </a:r>
            <a:r>
              <a:rPr lang="sl-SI" sz="2000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 skupaj s pitno vodo postal pomembna strateška surovina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Povpraševanje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lesu bo preseglo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ponudbo (E, novi proizvodi, …).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Klimatske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spremembe: odhod nekaterih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drevesnih vrst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prihod novih, novi škodljivci ipd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Kako ohraniti proizvodno sposobnost gozda, njegovo ekološko, socialno in kulturno vrednost?</a:t>
            </a: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Kako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 mnogih spremenljivkah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načrtovati za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let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vnaprej, ko sodobna družba mnogokrat misli le še za največ mandat vnaprej?</a:t>
            </a:r>
          </a:p>
          <a:p>
            <a:endParaRPr lang="sl-SI" b="1" dirty="0">
              <a:solidFill>
                <a:srgbClr val="533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Garancije </a:t>
            </a:r>
            <a:r>
              <a:rPr lang="sl-SI" b="1" u="sng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preživetje </a:t>
            </a:r>
            <a:r>
              <a:rPr lang="sl-SI" b="1" u="sng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gozda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sonaravnost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načrtno in strokovno delo, razpršitev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tveganj, učinkovita gozdarska 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administracija, </a:t>
            </a:r>
            <a:r>
              <a:rPr lang="sl-SI" b="1" dirty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itd</a:t>
            </a:r>
            <a:r>
              <a:rPr lang="sl-SI" b="1" dirty="0" smtClean="0">
                <a:solidFill>
                  <a:srgbClr val="533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endParaRPr lang="sl-SI" b="1" u="sng" dirty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8" name="Picture 2" descr="https://encrypted-tbn2.gstatic.com/images?q=tbn:ANd9GcTu7NB4iOEZT9QJQLAb-FSuF826Au8HH8IghIrQp6li7p-jQZh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787" y="946231"/>
            <a:ext cx="3201213" cy="219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jpeg;base64,/9j/4AAQSkZJRgABAQAAAQABAAD/2wCEAAkGBxQTEhUUExQWFhQXGBsYGBgYFyAdHBsaGBobHBofGRodHCggHBolHRoYIjEjJykrLi4uFx8zODMsNygtLisBCgoKDg0OGxAQGywkICQsNCwvLCwsLCwvLCwvLCwsLCwsLCwsLCwsLCwsLCwsLCwsLCwsLCwsLCwsLCwsLCwsLP/AABEIALcBFAMBIgACEQEDEQH/xAAbAAACAgMBAAAAAAAAAAAAAAAEBQMGAAECB//EAD8QAAECBAQDBgUCBgAGAgMAAAECEQADITEEEkFRBWFxEyKBkaGxBjLB0fBC4RQjUmJy8QcVJIKSwlOyFhcz/8QAGQEAAwEBAQAAAAAAAAAAAAAAAQIDAAQF/8QALBEAAgICAgEDAwMEAwAAAAAAAAECEQMhEjFBBFFhEyIycYGxocHR8CMzQv/aAAwDAQACEQMRAD8A884gErmYdKlZiQnMzhwSe8FGotYh/ODeLmUlOSUDlQQirVOV6Ns8QDBgYtLkDKkEIZ3DaGxZ/Q6CN8bnhSEIQFOqbNUlP9r5UsdaB/GPOVPihE9oD4ZgRnlrExJPzZTS12L6FoN4ZhSAVKSEqGYgAiubbamj6QBwlC5c5jlTQlQVchqMBzO+kNMOoMtAmOAQoJCWovYu5ux5vC5W77v/AH4C3sWcQxxBcjIbuGJBG4IrVqRZRPUMIspLEICu73XItTYVNG2pCviR7gEzMwLpLPlJcd47Wg4rCkKQHIIAt3XcA+j/APlyiWRxcY0vJmRzyVSmKikkZgxFAJjG1SeohinBI7ZOSicqjYgligWFyMxuYhm4cZQQO+AElgK5i5N+ZPgIM4fiUyppOdQWmWqrP3aZgKsCTluDaMpRk68b/gVu3orXEMeiXNKU5jcKQGAFKKBahD6Qu4PPzTwpdSS7nkCfEktB07FzCmYFyiAXPykgONCNNXB1gz4c4KSpKmLiUpauTkAeDKbzjojUcbv2HrTGpSpSQAAczhLfQCj0Air8MSRiu+liVOCQWBTUkb/vF07TKg0DtR9NWFLFiNDzil8K4jMXOTmV3SWbahbLsKWiXp9xkCNUy1cTxRmgFKaICk7MSomg0uPKB+AzClAzAoKbsHLgvRtWrSNYtQKwlKsolJ7RVACS4BT/AIuFf7tFwqcpaEqIJUpyUpYByo6WZqeMLJXG38C/bR6PwDHFcrKiUoy3ysCBpcJJB/UaM1eVLCicE93+GUaBNSgllUr3q1psGEU7hfEyQFEZMpAIzMCeYA1DF+cNU8fUSwPdsTR2dwEtYX84ODNwewch9h8NNQt5MvK4AIUWJINajMG6uRptFjkqmM6wkHbMW2r3fx4Bwwzy1VBSU2NqilrDld454BOAGRS0qoyTmcFOgBa4DA73j1rQ60HzMGVKCiObBVPO/tEowpFlkbAlx+8FRpSgA5oBAcU+xhDjJuQ5Ckq7wzAfrKypQzEsyHBpWzWdw8TxmYJMsoStSjMyKIlnKguQQEiqgDR676Q/7cLqkcgpQIv/AE6mjbXieVICQALAMPzeKWkgHm/xtwSdNxiVykjP2FiQ7JU6jVqnMRQ69REXBMH2U1K5qCrMMwWflSB8uQgDKaLq31MFfGry8ZhShJ/m50EEVJ7qmFRfwt1gmavKkICHX2aO+mzMHcBwWLbesLKXHYGVDi3DVJzlEyYosoqSF5iAbBzRrflxPg7ErlpOSY3dSCujgCtFGoLtasOeIyFJBT3klmopioKFfCkVvgeG7NKu8CFJQQ2lDQekcM82mzL8WCcRx6k4tKQMxIS5Jdham1k/+EWWU2WWwKSorzFnKRZNXqogKJEJMYjv5nLl/QgXanTnBuExj0QzgWJt11/0Y5nmVVQHLSJMdKWuShVApKlOSGOUsS7uS7BP30KSnNlq/Vq76P8AjQBiMY47xNDQeNwBeJcNi0ZUuSkjRnu+2lon9VyXtQGxT8WJWpUsylJpmClZQTVmyhn0MAJkstDrFcwqW2rRQAH7DWJviriQCCqUAh1gGlno+5b6xXuD8RAnodedzkqGJBtpSoF61O8NGE5x5e39Q9ll4wsyESyUnMo5WqA6g4dyTCuRxAKJCSCWrSwepGxfUV9YJ+McUudJdMvKgEKypc1SGcl9ipnFn3ok4RJQmpWl8rMkku4etPSG+nBw5B1xHeIxykKy5vIe5YuY1ESpqUsCgGjuRWsZHOoquv4EJpYCphHZkLAAdnISQzhVg5BuzsY44/N7BUtiMik5ru2jEgUOtBHPDFELUp1JqR8zm7kXYPsNBzjfEijtHzlKwkK7uUtTvKKS40enOKKuVPo1bABiJcx+yWEL5ipJS5Y/MyWuxBekEYrCzBLcuZgWkODqQcxoAwv6PWkLlTwtboSmYVOlaSCoAhgFBTOE6sC3jDHBypyEJzHOhKVjKn+lgE0pmuefpFZLi1X9R1omxUzsUhLvmDZgl3Lbahr08oLwKXkqSD3SggVArlYEOKsRY3tesQ4mZKKUZqmmUZXHe2uyh+NHeIxCESsycwQEl33erB3N9YjK9JLYJveiTsEhCUhLlkjM5/SABYUYj08lnxBxDs3YByoUUKADNZmoTlPhQwdicUtSZQR3srl7MkAtTd5hJ6PCbELMyYiYa5S+WgAQ5qK5sxZx6Wh8S+62ZBSJ0w5WPzfIWoSRmU9QzJ0q73h1h5sxC1LspACHDkkKFSUkMRa9awkXmXNSwIyspLgZnNQaKdQISaGrKMWf4f4gUhZBlFKsy1pxCXdSAlhLIa9XAtYCsVhCL31oP/kl4aBiTlnrYsw3cPRTtSunOsedYKWM+UkUWoEktZJq+lvbpF3xOMkiaVJUlBuO8CHpQ1I3o+rUij4JZlkTGLvMAOjlACW5uov4QfTprkgRuiwGWkFZYWUL3CaEW3eJuF4tASlqMKMDT1LdY6KMoSMxASg1uXDO4NSSXPjvSNKmlSHQRXx2rS/SOeW1X9xGWOVxZJSWlqUtaGzFQAcWJcd0Ct67c+8EvIpJWCau4UA2pyqBYB9KQvwU3LlKCkhg4cXsaFg/P1N4sSUSVs9FltAl6NVyxrS8CKt37CscYWbNKQSWzfqQQS9P1JUTUGoLnaM/jVp7wQBWhSQ7it3OaihUHTlCoTQBkQVJWCxUVOC1WoGBoddTUiGWBxIJyrAU4brZqM701jqnl0lYUXfgfFRMASXCmdlEO1+p8oa0LjzimIyIDh9Wof7SLuKbQ04ZjmAzO5uNrU8m9YpD1W6ZZfI7lYcJUoj9VT1iaOUKcPA+OxqZWXOpKQo5Q9yT/SBeO3sJQP8AiMZszEYaWQOzTNDqSDmAmpUhiSQA9ud9GgPCSBhpWVKlgLBdKlZk0Pdy5qCjAkWvSGfxjw+bLR265q1fzpQsAEpWtiQanu0NaAbwF/yAdoUhOYJOV1mg1zX1qT4xx+plPpCsqxxCqjvMHrcGn9Rc+MB4THIAKR3qMGNRzLO4vFs4xgVHugBjZgOdALM4vz1aPN/hn55j6JBDlh3TR9D+3iOOMdPZknTG2IJQnMdC5sXJFXDXJNhBWGRnS5SwamW/OvlSEfHcWvsEqGUfKaFlMRQkcw9Yc/BWJzoyrK6OSrRjVg/rWGjgk9grVkqUTGKHDDMe7VRGUFyBz/8AqbQKMIojMVJyli5UAQPNz6w5mrSSnclQUmlBlSzNQnNm5wgw5QSqWCDlu63+WhLAQn0lQKOviLgsv+G+YZzYu6ru2Sh20ipcPwaEdnMcKUlQqD3VHMzV050i88XkIVImsAk9moDyLVuTHm6MXkQGD1djZm9DziuBScXGL8hjbWi4YsTFylrYbfMHcWYWH+oq4QqWpOdJlh6OCxra23tFnmTlTUMCWLAA0SKagX5HLekVTB8UWkKQpylTgpzMB4sT+c42CElF0gx6HExa1F83oS3k8ZE+ESopdK0pGxNbCsZE9IloRcPmVmHMTR2NiXo8QcRnrmTFFTZrEANYMae8Zh8QCS8tNRpRjprT94nl8WXmqAwdi1a6PtHdTTtIsMuFT1ZAP0sAQlJHM3uaiHeBmBEtZUXpUNQByS3g3lFRm8RNTLGSt3qT0s0N5C53YLIRncBJIAC0lSXFHqO829qRzTwtu+rNFbOJcozkrmGYoIUokpSdB8rP8qrHxeGuNlo/h5ikz1TFpKezQZQWk/MVIVMRTNQHLuNdEvYHNJ7bMCrKkoAZLahXecmx52ixTsyZC1JSUyh3VGwSHYU0LsARGk+Mqq/2A9MBxxnZmlqJlMCVGWMxzCmVCi4Z27zdIFk4KWO8UTMzBKVgqPeFDUjuttX5TB0/Es5oFu5ajsDdOot4tSOP+YFAdRYsVrCjpVvlvXypTWJKUu4qv00anQlwGAPa5itYmyw7kBiSCEgKJezX8o9E+HMQlMpK1JBYroC+U3qTdTuC76xXcTJCpSSSlT1Kykhks4erjz18Ay4RJGR0EpUCxIZjVu8BetfOBPM3vyK3oKxgdTFICflANOZ8idd4QTuBIVK/lHKoLzprQlmPSjW/ohrxNShmJZQ7FSu6CfkZnrSm+8AHGgS0rIKCVBklOpSDlJJoGD3GrCsSx81tAVgvGEJSFAd5paxV3d0MQ13APSIsAgoloMuubMWsxzMBehb0LxJ8Tl0pyvmyKG5/Swp1PnEHw7OWlBcOEqCq371Dzu/KvhHTjX/FbNWizcGYpTMSghbupJ3exYbAF4sGFwqFnOpCQ5Ypdza4A0fLo9TbRNwOaFCpaqid6qKv/ZvAcotuBUhPeEvOogVIdTpsoGmUOOgpE8TSyfHsCiHGYFEruoU6VBNSk3pWpDODoNW0jmSwQEkDOA4Wyhro1DV7t7QRicShZK5mVJBLgGjuynaoN/8ARiNcwrSAitzy0Dh72aK+olW614MkRycaVq7NRCVAhV/q9QSAfCLXgkoYF0lVapNiLU2ik4WWBiqnKSgl3dyCgEdO9bmdotXDcbZrnUMCD0iGOai05IorJpuPnpmZkHumpSq3h15RvBJmTMUrEzWKZaSiUkA7jMa6kvba8QlWUqzkhIL06s9KV+0T/wDMEJDAgtRyXp/jd3GkdUM3izMi/wCI+JKuGYpQDFCUrD/2rS7tyeNqnICkmpJTmGYUOZno7DQDqYB+JOIJn4afJSFELlrQ4HyghyagDQXr6sjlY1QRL7wJCEg5rggBy7PpYOKQvqMy4159zWhvjlJUDamg1qwc6+9Y8m+FUvNWGcsQeXeEXXiHEjUlSSKUq96Guv3ii8CxJROWQD8qrXqpMSx8uEgp2mNMZgGkLUalSBzZw/mH9Y4+GcY8qYB8oU7XDEftBKZmaShlZgrLyoFhwKOO79bQr+E8Nl7RClAuEtQ3Gg51gp1B72Lf2sc4xC8rAfq/yZyLjwHlAvDpnZYpQmBRJzMkEMaA3Z6UPMC8G4zBKRLKiQ2wvUjRqgPflAc0zO1BS2Qs9HLsxZgOVxvCxm/IodiJuYBJYb+TV6VjzCfLZJ5KY+FI9HmzWuketPAmKPxRDJmACoWSqtgVFn6lor6SX3MfF5LBwQFcqXloFJAUS5tRhzfxin4tARNWm4SsjXQnxix/D2L/AJKU941UDlNS5dvWEHG0ZZ6wzVdne4Buw9op6fWWSNDtlj4dg1LlS1IlBQKRUzEpqKFgVDUe9YyOfhqe8hI/l90qHevUlW390ZHNkbjNr5+f8iNqypyi1RSJ5q7QIDEr1j1Wix0j5TF6+FVvhplhmndaBCRFCSqvJ4vXwTLzYen/AMxHon0iOdfaNj/IB4vOUcTLcCkwHRr82GliYdLT2khRITlCkXPeLLBUwpua1hH8UAJmptUknzvDSUQuWlEpalBIClvYFh8u5qfS8cuS1TQslcwJLzJ6SAB3mBKXd2dq3Z2J1aAuMo7TGoeqXSVgmhTmS4Vyi8cP4SkSDMMsHI7K3Jq1dqeQimy5YJmTVazEoT/ilYfwJB8oeMuKsfLpBXxHxES5/ZisnKCU5RdyRlCrVAHR+sMuATmkpUuWFPm/WRVywsTTrFV4yvNiBS2QN+dYccKnAShfUjxJrE8kFHEnWyD1FMM4ziXRMYkZZRDVrmcAOTfeE+E4guXh5SkqGbMXzAFxmCUsNhvu0a4riiUTKvmCQw6kn2EK5p/lyg9gS3IrIPsIbDj+3fv/AGNFWh78T42YjulJCVJU1SxLsFV1Ff8Ay1hVgpyggFBJLErYW7ybuGN+cNfipIUmWaj+VMIoa96Ww5CprEEpk4QBL5lAAkhOWiszAtmfxENipY18m8BXw7xVpqQpkg6gMl2e7s1qR6XgsYpMtYs43NRdk28to8r4TKWEqllLgqBynQsG6HX8r6bw3FZW7udiBluDpbx1iOTjHJf8CvsNwODzTK9moLQCKlw9WrXavIXrGpBWApP6UksDcVt5mkb7MrWCA5TUDYasAPQnxgTKAsjMWVQ6WNm3hZzj+KMrQMpGWfLNzlUBoBVJI2qz/wC4aKmFmIDin+J66wuxeFHbySpRDCYS2lEhOnOJpqAX77nZrnm35WOdy+0zZPOxay7zCQP6iOf0gdE9QP6iHps/NqQIvDAlj3olko0ykAXIFuo++0KpAsnnY5akqSQB3TcAXDBnvoW5QDhsWAhL0WzODcvU1cij0+hgrGSHDqtsG6efnaK+mT3CUjUjZLg76ftaG8BDsdMlZkr+ZYsf6aMzWFIr2CmJ7QgSwkVc2dug3572g9Exi5a3ylvMAM/WK9hZa86lEmpWw6l7HwPlFYxfFpsK8jQKZWu5YClfzygXAsmeQCbkZnIo9iaPSlDvaJxNASWLCpo5NKl9jEczHBM0SypRVRk6VGvgecaKdPQEMccmgzKypNQ6h5AG+nnAQnqJSlL22O+4a8SolIzOAATowfxr1jqTiVhPd+ZyScodjUfbWEMczFEMZmYaU1OjCtfvFR4qwXPCXYkM7PQA1bz8YtWJnTKPnObZhszN4eTxTeLziZigQ1nboKto4akdPo19w+PTHHwZLQUrJUcwWAEgOSCLtc1ELPi2QUYhQL1SDW4uGPRo1wDHTJfaJQVALSM2Xk7ORo5gbi8sgpNbGp/OcdEYNeocn5MvyCODY5MtBBeqn12A06RkKHMZF5YYydszgmzDfxiYi8Dp+YeEEzYo+xiG0el/AUv/AKRBN1TlAU2/1Hmjsax6X8IrIwMkj+uYabErrelhEfUOo/uPj7EHxoAJgLOzP60/NoZfBqgZYWQGJUSGo7sC/RMVz4iDFRdy9/pX8pFj4JNTKwaBYqSD51+vtHPl/wCtfqGO5DbjfxAZUtUtJcEHIGoFqs+zu8VSROACJbhkkDXQauLUgbjOJVMWEZKIqW1J6Wp7QJMxBcXcb6Qyx6Eyvkw1Z/6tKixAmIfoCmnTSDisOrKQEklk7VPO8IlKHeILVB9oL4VMH6vCnMeXWGyR+39AS/GjrGJIC3ANQ17JTyN7xvAYcTEhSkFspArQDMqzm7nal9YnxGGKkLypo7gksSPHxhRhlEJWCbBIY81g/Q+cCNyjSeweB7xmW6cw/SgoAJsCRbyiZMkdjKzklPdGUckm9fbrC7icw5cxzBBUUv8A9qS3OhhocLmQgCw3/wAD/uIu4xVsTdAsmYp3SoE93uqTlLAEPT5vlHRzF5+CcepfzBQWi4Ou1dvtHnk9a5c5Qf5S2xHl48i8WL4XnzUrll7no/IsQGrAyx+3kg0X3EY4ha6EDdJd/OBlLSxOcPqH9wbx0uZ2hKgtqVCQ48D5+UcpxCQkhVm0FX6tQ7xwSbuzMX/xhzjNoDXW4t5QTg8UHoQXLOp6eILefrCnFLyzUkpPeTR70IqedbczBcsqY5VAHVgwAq49+fnBa0JQ1KlBLuFJJLsxIDnUUbk229CcLiQpykkgUPcAcEAuO8xHTXSK6mQojMpROavMPU01B+sE8NUQSGUS7BjV+XPpC0Gx7NlZ1AKJyl3BqQDWjUFrNFS4TPJTOCgwRPWhqVax86fQRapayzE5TVxr4/mhipcBw4E7GoWsJ/6lS9bLrb6dIvBrgwmYzDXoGFbih5WrasViTxIJmHuOlOZNKGj8236xasXPIcA1G+prrFR4Ph3xHfYJzLLNZidHi2NLi3IMemHYYpWV5bK+qWq3Me/gNiZJE52S4QkhVXOl3KdPKDscuVmyjMSod4Cj5aCrBgxs50iBePTLCQtDApIYF1ULM/lGUm+kaPYU+lPE0p0bl56xqYpJzALZqks/o/vSJsTNRQoJlqI7oI5O9Ljrq0Kig51Ze8lu6AoMS993NYnGN/AqQwn45GUNmauYlRv52aKn8RLCpoUAwKQPL/Y8oaKCwj+akIBUzquSwJbSx9qQl4up1fNmr4UoWoI6fTY+M9DxWyDhh/mAPcEXI53HSCeLIcpqTfcgWoCYg4M38RLBDgqYhwLgjUgeohxx9ckdxNCFf1EtfwrTnF8jrKv0DX3orZEZDtElMwBmASMtiX1c+cZFPrI6vogeJ4QtBzEUB/OsCTjDmdJmoQSVq7OoKQe65DVYtZqQkmQYSb7JZEk9ESk1j1j4MwwThJD3KCttalR9M0eaSZJ0INA41FNjePYPh6RkkpSRRMoUGhCRvfUxzesy0ope5kqVnm3xTL7SZ3QxWoC+pLQ647JCEIZihIc10S0RY1aJdSgKW5OYhyG1S5Ae5ptCLiHFe1QUJzOSBW5HmRdvKEhyycfZATFi5xKipyCST5xNLxZIZXe2zaeN4GVJILe8bEsjQvHc1FitE+apYMNnf1grBTcoJKM2z2DaloDmqYAtBWFWwYAh6u4b2DeZhJq0ahyriakylqISpRsfE8qgCA8fiSSntJYOZKSGLKrV3GlTHGImESlMhgaPt+94Gw80m5LDKCGuBYE6CIQxpboFI3xCaCCA7Zy2zMB1entDqcoCWg6KoG1OU7M8V2Y3eHMsPEw6mYp0ozDMBWp/tYe8HLHpCtGpElJUpYOjsRdr+pHlFq+HUTJYVlTmSoChooEFxQkbesVzh82V2ndQxAdyoZTUFsqh9YtvBMYav5AeTFvxo5s8nVAug2ZjlXyllVIZmO2wA6RHiMSsoGQKy8ywfV7Em340bm46pBzPdiL0vamn7GO8VjAwCmSmoGpOvrs5aOaXQ0loUJT/AD0oKgBkKiS4ZiKMHqxNIZ4xCASVOgtRIFL6UteFClZcQwdA7IksKsFA0GjkXtDrDYLtPl7xN1OHBAD3Lk1Y7U3aM+hF0DCcoIQQt2y90mlnFeulIMRxJa5ibuKAU2r3ksWHWkKwgBLEIdkh71KQ7G/uI5RJqWodR+x18oVpWK7HomJzKUSpKtKuPMRXkSCMTinzkLUguT3VEJumlxV3gyTKdgV9XNtxS/V4CUvJOmSyf0JULOzgUL89Kw0H2kFWbxigKkh+ZHtCPDrBmVIDKIGm/MOHgjGY5QWEgu/LfoITJkLTMKnADqLhQYX+9iKx1Y4tJ2PB0mN8QnKpLqKvmAJFKh/KkLeKKK+zcjMCo8mJGu1IxeKWFJdRLmzNfevP/UcCcpagHD7c2NIeEWthitk0rFm+wa4ZgKda+/IRB/Hd7uqdXTkbG+0aNElJoQbNU7B/KBlgipyili1W2P8AuHjFMFbo2nFqKiZgeg3oa2exgHETAXYN+feO0qA5v+kimlXgbE0UdKC3hHRGKsZaZGhZCgRQveC8RLLKKhoC5HOAFQ2xakZDTvZQ1G22DQ03TRvIHLmkCMiERkNSKWx5xHCzZIUhQYKodqEHSmgtSEahFu+KeJS5ssAKClAptZgDYkc94qbViWJurY2dJSpDjBYdMzIlqlgCKF9X5V9RHq+JnqT2qUi6coI1GoaPNeByUlUoi4INNh6u/wBLRZfiXjipcsJSWNidXN48/wBTcpqMexp6ihF8Qns05TcB2e3209His8KkFS6aAn6CJ+IYpS3Jrm5n2jjhZygl2Lt5c/GO3FBwx15JY0uSDpuFcspI8RHUjAEWBbmXA8BWJRjFij+BFP3iROOFlAjofYXtCXI7KiI8RJ/mdmFC4AOjnU7CsGTcEpCmWwKQGALggbcrxDIBXPpV1KvyBP0h4lSgAlYGUVDj5S+h0eKTm1SIxxqVsWKmPJWCGClD0fSAsKtncOC3odDDTFyM1CGF6WoHPSE87DKSxYt+4YwcbTRGUa0F4xAADChJILaFz5iNpmnI3LztA85ZcpIsoseW0bwSuQvq5HkL9IatbErQeCQUq6jpSlxu0WPAYwgB3NALdbN+UhIMRMUWXLBDgppYOKBrQZw7GZVZVulJNdda3tQmOTJHkgVY87VK1t3s+Wz+4P0hqnChKiVBjnIcDmagddYrGAEwrKkVCUtvR9ORLDxh4pUx1LrLDu6n7z6Bw6g/hyEc04UguOhZjU5p8wpLdwIF6jvKNrnNSvtDPFYxRkISUJT85GUtVw7ginTmYrc2eDOUSSQwYkmpYjX8pDqfMScCZ1CpM7szydD01NfbrD8W6S9hVbNlZK0ygfmSgBjqtCT4sSBHODTLCQVfM2ZLlVWNQQLE9YHlhRxMtAuMPJWP8k4dKn8xDjiUpKVS0ZSSVTAClglkzFs4CXJygaiDPE4oeUKti+TOVmIUA4Ghamw8+sccRQ2KVMKgZapSUgMynSos7UbfeDcWQAkj5lVoQdCT0oIRcTm5ZqaOcpLXGvv9onjVvROjmepBIqQORA9DcQoxCwylguoGx2Lga1uK8oG4liFqIzEXs325QCqa4Ed+PDQ0UMMyswJZyEKB6hJjUyYRNSXaum4DecCS59go6AA9KAcqQZicvahILqcOws5FXh2qY6OuL4o5nYsW8redIXpUpZSAKnutvWlNKgQz4vJLpDpZL1JalL+MAysHmNFpB30B0/GjQcVGzSpSA1TzbSI5hrBGJwysxIBv1rrUU9YGmmsWVPoByYIFnLGkDmJkKLQWY2EGMiUB4yE5FeJrNEKqHeCZstgxvm9GgWdLbrGWyctdj9PHckqWlAYpD3o+7bwH/HqnLClqcV11Zh0a8J5p9onwqVJDkEVp1hPoxW12aUnLsNnTMvO7bxPw1aezZT/MT8uhIchW/wC0AzJveRT9QeHfBMfJlpXInAsZjhTOwZPjp6wrT49D4Py2Q9lscw/L+URTUKFk9OvW0WNXBpahmlrSsNo+j/LVw3MQCrBEKyqW3NQfWxP4Ikpna8ZXsMClaXoXN+hhorFuGPv9INxnw/OUG7IKFwpJB8X6P6QCvhq0llAJI3LW5mHcoyJLHKGhth5aThizBRzGngPpC1P+NBQhQ/PAiOf47IMjBwlr6k79CY3IUsDvJGV7mu+t94RJrZNPbBsXhEVUlRBdyDa2kccO+VmFSWPRqesOf4TtEnuoN9WI+hH5SAcHhRLUQsHIQWDVBLVB6BodT1TM4OLtE6FMk1LV1F/CGXDMSFpB8C9bfgiOXgxMoAFPZr9aQdh+FLRRCEizkzW2/TUQv5dIyyqw+SsAfggnChTpUFhJepUM3g7uAHNARA38EoVMyWncZifFt4GVxGSihnE8kpv5ke0Dg/JR5oeSxDh8qZxEJIlLQUSXDZkupOLfx7qb7DaLTxD4dw/8LNk9m0svMYaLSlgU7US0eTcL+KzKxqp2RS5boYktREuYlqDUzT5c4fcV/wCJalS1hCEB0kB8yqkMK5ue0GUdon9WHsXD/wDB8OpSJoUsLCEIHeoUpQEgHW0JPi7gWISUTZKkPLDZSHJoaghi9TQ6seUJP/2KwykhOUAUTXStTEiPjBEw96eoEMRQN7CEkprwCWS+o/wKpmImpcTZbFspNXAZQNNSyjqBSE3FsT/PQQCQQVAqBD31D00+sNeKfEcxCvnJJZnatdujtFY4vxBc2ehc0lgMr8gTt1aGxQbeyT9jXEZicpKSAoTCw1AuLNyq0KkpJYC7j1IH1hxxDFOCAakNSE6T9PcR1QVIzVDA4cpHygkFnBJdxyIjc2q0uSB3Lb29xGu0OUmjX06G0FomgSpKgkHNnRU6oWW8GU8I/cfirOuO4bLNZPy6eArAqsObdLG3sAYdfEuUKlqQaUTWoqDp1aIsLgZpLKOX/Mt6XianUUWeNNif+FVqTyc0LvU/mkK1pi0cXUlCSAvOcqhSjH7RXTLLdbc4rjlasjlgoukQGGvDpcoy3V82ZmrUP1aFSoacIk5kKobgOH15CGyfiDGrlQAoMSAbE26xqO8QMq1J2UR6xkMgPsP4ihkgvUmod7vq39sKVKhlxBTgDQBhtSz1NYWG8Lj6NldyDcKsZdtz5fv5RKsPQ0Fx/uIJFmIJH56/eJ0mjF+Tc/GA1seLtUCz0VB2IgqfIKlAhqp0NyKRyZdRUDzr5u/hvBMuazPu9BYfe9ecLJvtCcGcdgpwAlTsHZ3BNvAvEysVMJJKlK/yJVQf6EFKxa8rAgAOdn1dwb+V+cdIxi2CswB51OXXqDt+FeTfaOmMa8kuE+IpqXS7pOnTX80EOv8Am+Gmj+ZmQrbLmHgQee0V0YtBJK0ipJ0fYVBChaJcOvDE/wAxMxNLpUGtspJLu2sTcE/BRZJLVg/EJclSiUZgxo7VHieh8WjcvErJYE2qXDPq7lo7VNSlQMoqI/vAt4H7WiSbxLMe9Llt083LkjSGonq7MUFAupQBZr1iaWkn9VG1Pt67QJLxeyE7WeCZCDTunwp731gOwOVLR3LlVcUvZX4P9RY+HEEAqSD1r6AwklpsyVF6Vb0aHeGlFKQMvmr6AwIN7s57t2FzBL0bplb/ANjAs7Ay1aR0JKntEqJR6EQ90N2JcRwXavSsL53Cr91PimLaQrkfAmF8+SFfN9oOmB/JXJmGUm2XygdUtINUh+Qiwz8En9Kn5N+8KZwYsWhKaD9OL2tMWz8/6RA3+Qrr11hhiASaU/ObwOiblJdiWvk+7iGTdAtp7ZBMUMpLVsKa+zfeBcHJKnoS12+u0dTphAIcMS7RLw+blzNq3pFNpGu2TYbCDp1B92byiw4XhyDLTLmKASlYmggg/pIIZ9aRW14kuwFYztlD9jE5Rk/JVSiuy48a4RJnSWRMVnSXTn+VTBiKOfGkV2TPCe7NVM7tBlPoSTUdIEPEZqgA9Bpp4iBZxUS6vYe0CON9NjSyxu4oYcTmSjLZALgku9wdwzvCLOacoJWvumBEoJtF4RpEMsuTsxUSSJqg7KItYtbeMnysoD3jmReH00IuzogkkkuSb7xkdojIFh0SzVuWDHnb8/aBFg0dzr5wZKlBjVjyjoACxcHcev8AvnCp0HjsgSaRLJLuKu+mg6RpSS9GVWvhryiZKki7XrU/a/KNZo6Ok1GoPX7/AJSOkqfXKR6/erRoTk6Md3rrpeNyywduXzX1oCNvrClEdoLhnrdqWrq3KJEVAep05QOAxYCzOWr+co2tJDMXeutN+TwGMidQB0f89uUc5COukaDkhxT8r41jrtQfw0/akDYTcuSbqboYlChUkA051A5tz9I4lJJ1HOGWH4YpTlwafgs0K68mBJeKy0TbmNeZ/LQXhis6Dwg1Hw9MCnADXFQ3v9IacP4MtwClZG4WAPaCI7Zxw+QpsxBc7WaGQT/a3U/tDTC4KndCQOZc+jQPPLG6aagWhG9mSBZUpT0UA/L6mGeGwCzaYgeQgVWPFi6+p+kFCZLUPkT4KAPoIAaI+IYRaLzEnlmhfhZQX8wJHKN48JFA4PUGIpWJVLFk1/N4xmS4zCIFEoW/NLf+0Qn4ZVMrlB6loLw2EXOqZgA5qhknhGWucK8SYZMFFMxnw2pJ28j9YUYmSE0yhXSPR501CB3kpPRh9IrGOEtaiQlhGqw3RUVpBPygRCrDJJBLD09osmIwCFWKn0pAM3hMxP6TyeNtA4JvQvk4RGlt/wAEF4PhMpfzKL9QPIk3jidKUKGn/b+0D9krnXWBv3KKEV2grE8KTLJCVd1WpIJbwEDz8NJailE87aOPfyiPsSPmf266bPGS5Tmgd7alvDSNXyao+EbQmRlLy3OjqccqW2iFWFJsG2GgvsI6XhlAOX6Mbc4mmS107pANjbbe9POD+5uEX2hbNwBSASxd2rteAxIJsNbw6mSVAh70cNvtSIZ5SbkhmcP+1IpGbJyxLwK1XjUMyEaJbyjUNz+Bfp/JxLQaGjm3QV+4iTsx8wyu9jQk3NIFc1Dau5r1rHaVkMKimh1/1AaGTCEAvqTWhAIex0Z6jQ2jFyR3qGhLOPK/50gYgqtazCCUooGo2/har78qQHoZbOESrEBt/YaxtQaxGhc9Bvpo3KJCo1zVPhXrTWkcTJgzOEmvIcrsG8IxqNLBqXbQEuelfCJJaxrU36vrUxyqbbVgxDv5WjaSdgQdqHygGsnyih2sNm/DHCAHfwp9o4mJcm76ub0rGdm5OUt1H5pAozkTIFKOCenpEuHmlJpejmnO/wBoHcksdLu/vpBGGls5FbPX80g0Tch5h+KqSxAFOX3hlL4rNV8x5ULe0JMOkEuX8odYZaUhmjPRrbDJSyzkKFNHb3g/DS5bUzKPMt9ICTjVEaNB3CMdLSXKbbROhzsYJVyAkbR2OFHcc2EWWRxILFEAjQkRvFPl/SOkHiEq2N4ScpZIfeESMMczEtFkxSxYq6wgxKssx0whmhpIwwA//oHiHETSk/OOsBTeKEi1OkDSiSbPBBZYsIqQazV5jt+CBuI4iQXEtB6i0DYVAFx6wQvEpNBTcwbMKV4RYqAX0jkT8Qj9VPD2h9IwWYd1Q6/eC0cEUbgKG7+0FP3NXsUmeRMV3wp73YeLRmHwUr9YIrTKfuYuq/h1GpIgHH8DCbDMOYFILjY6mysY7DSU2Uv8u4b2hf8AwKSXEwAgUBudqgc4e43g5UzKcVp+awMfh2Y4eo3AeF40NysCk4RKzlUsU1S9LPajxJieDJFe0zJ2Dn63bd4lxnCpkqhQoNqk0heMQUmx8feFp+Bk0c4rBJLZVqdv1E12r5ekLzhgHoolq083+8SzJyX58jG1TDfNWmtaWvU/ghlaB+wvmqSC3e9BGRNOxLkvXqW+kZFBbQMtC/lLAP48rXiKVKdhfrGRkFPRPirOxiAS4Fd384lEwm7EbRkZGfYIttnCWO0Yaa0/L0jUZBD4JbB2/DHSJClDMDR66a9ecbjIAH2dMoGvKv25R2ZnIdNq7/7jIyCgMnlA0e5s3j+VhrhsMtQ0+zNGoyFsPELlIAO+0HSQCY1GQsjIa4HhomfqbkBE6OGpQS5PP8eNRkJ4HrZMrHJlsBmjZ46GOUA8yIyMgozEWN4gpZct4BoCmLzMYyMjCM4iVE5haMjIxjsTXEbTP0jcZAMESpp0LQ2wU5Y/WYyMhkMgqZxBSbmITxgsyhGRkZOgkC8Wkl2jhPFMoIAc3pGRkUQLFeL+IVG4FLUHjpFexnEkzKUzHZwPa7CMjIHFdh5MVmRm+WpqT0HURwmWBzjUZGoFkLnQe0ZGRkGkK2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6" descr="data:image/jpeg;base64,/9j/4AAQSkZJRgABAQAAAQABAAD/2wCEAAkGBxQTEhUUExQWFhQXGBsYGBgYFyAdHBsaGBobHBofGRodHCggHBolHRoYIjEjJykrLi4uFx8zODMsNygtLisBCgoKDg0OGxAQGywkICQsNCwvLCwsLCwvLCwvLCwsLCwsLCwsLCwsLCwsLCwsLCwsLCwsLCwsLCwsLCwsLCwsLP/AABEIALcBFAMBIgACEQEDEQH/xAAbAAACAgMBAAAAAAAAAAAAAAAEBQMGAAECB//EAD8QAAECBAQDBgUCBgAGAgMAAAECEQADITEEEkFRBWFxEyKBkaGxBjLB0fBC4RQjUmJy8QcVJIKSwlOyFhcz/8QAGQEAAwEBAQAAAAAAAAAAAAAAAQIDAAQF/8QALBEAAgICAgEDAwMEAwAAAAAAAAECEQMhEjFBBFFhEyIycYGxocHR8CMzQv/aAAwDAQACEQMRAD8A884gErmYdKlZiQnMzhwSe8FGotYh/ODeLmUlOSUDlQQirVOV6Ns8QDBgYtLkDKkEIZ3DaGxZ/Q6CN8bnhSEIQFOqbNUlP9r5UsdaB/GPOVPihE9oD4ZgRnlrExJPzZTS12L6FoN4ZhSAVKSEqGYgAiubbamj6QBwlC5c5jlTQlQVchqMBzO+kNMOoMtAmOAQoJCWovYu5ux5vC5W77v/AH4C3sWcQxxBcjIbuGJBG4IrVqRZRPUMIspLEICu73XItTYVNG2pCviR7gEzMwLpLPlJcd47Wg4rCkKQHIIAt3XcA+j/APlyiWRxcY0vJmRzyVSmKikkZgxFAJjG1SeohinBI7ZOSicqjYgligWFyMxuYhm4cZQQO+AElgK5i5N+ZPgIM4fiUyppOdQWmWqrP3aZgKsCTluDaMpRk68b/gVu3orXEMeiXNKU5jcKQGAFKKBahD6Qu4PPzTwpdSS7nkCfEktB07FzCmYFyiAXPykgONCNNXB1gz4c4KSpKmLiUpauTkAeDKbzjojUcbv2HrTGpSpSQAAczhLfQCj0Air8MSRiu+liVOCQWBTUkb/vF07TKg0DtR9NWFLFiNDzil8K4jMXOTmV3SWbahbLsKWiXp9xkCNUy1cTxRmgFKaICk7MSomg0uPKB+AzClAzAoKbsHLgvRtWrSNYtQKwlKsolJ7RVACS4BT/AIuFf7tFwqcpaEqIJUpyUpYByo6WZqeMLJXG38C/bR6PwDHFcrKiUoy3ysCBpcJJB/UaM1eVLCicE93+GUaBNSgllUr3q1psGEU7hfEyQFEZMpAIzMCeYA1DF+cNU8fUSwPdsTR2dwEtYX84ODNwewch9h8NNQt5MvK4AIUWJINajMG6uRptFjkqmM6wkHbMW2r3fx4Bwwzy1VBSU2NqilrDld454BOAGRS0qoyTmcFOgBa4DA73j1rQ60HzMGVKCiObBVPO/tEowpFlkbAlx+8FRpSgA5oBAcU+xhDjJuQ5Ckq7wzAfrKypQzEsyHBpWzWdw8TxmYJMsoStSjMyKIlnKguQQEiqgDR676Q/7cLqkcgpQIv/AE6mjbXieVICQALAMPzeKWkgHm/xtwSdNxiVykjP2FiQ7JU6jVqnMRQ69REXBMH2U1K5qCrMMwWflSB8uQgDKaLq31MFfGry8ZhShJ/m50EEVJ7qmFRfwt1gmavKkICHX2aO+mzMHcBwWLbesLKXHYGVDi3DVJzlEyYosoqSF5iAbBzRrflxPg7ErlpOSY3dSCujgCtFGoLtasOeIyFJBT3klmopioKFfCkVvgeG7NKu8CFJQQ2lDQekcM82mzL8WCcRx6k4tKQMxIS5Jdham1k/+EWWU2WWwKSorzFnKRZNXqogKJEJMYjv5nLl/QgXanTnBuExj0QzgWJt11/0Y5nmVVQHLSJMdKWuShVApKlOSGOUsS7uS7BP30KSnNlq/Vq76P8AjQBiMY47xNDQeNwBeJcNi0ZUuSkjRnu+2lon9VyXtQGxT8WJWpUsylJpmClZQTVmyhn0MAJkstDrFcwqW2rRQAH7DWJviriQCCqUAh1gGlno+5b6xXuD8RAnodedzkqGJBtpSoF61O8NGE5x5e39Q9ll4wsyESyUnMo5WqA6g4dyTCuRxAKJCSCWrSwepGxfUV9YJ+McUudJdMvKgEKypc1SGcl9ipnFn3ok4RJQmpWl8rMkku4etPSG+nBw5B1xHeIxykKy5vIe5YuY1ESpqUsCgGjuRWsZHOoquv4EJpYCphHZkLAAdnISQzhVg5BuzsY44/N7BUtiMik5ru2jEgUOtBHPDFELUp1JqR8zm7kXYPsNBzjfEijtHzlKwkK7uUtTvKKS40enOKKuVPo1bABiJcx+yWEL5ipJS5Y/MyWuxBekEYrCzBLcuZgWkODqQcxoAwv6PWkLlTwtboSmYVOlaSCoAhgFBTOE6sC3jDHBypyEJzHOhKVjKn+lgE0pmuefpFZLi1X9R1omxUzsUhLvmDZgl3Lbahr08oLwKXkqSD3SggVArlYEOKsRY3tesQ4mZKKUZqmmUZXHe2uyh+NHeIxCESsycwQEl33erB3N9YjK9JLYJveiTsEhCUhLlkjM5/SABYUYj08lnxBxDs3YByoUUKADNZmoTlPhQwdicUtSZQR3srl7MkAtTd5hJ6PCbELMyYiYa5S+WgAQ5qK5sxZx6Wh8S+62ZBSJ0w5WPzfIWoSRmU9QzJ0q73h1h5sxC1LspACHDkkKFSUkMRa9awkXmXNSwIyspLgZnNQaKdQISaGrKMWf4f4gUhZBlFKsy1pxCXdSAlhLIa9XAtYCsVhCL31oP/kl4aBiTlnrYsw3cPRTtSunOsedYKWM+UkUWoEktZJq+lvbpF3xOMkiaVJUlBuO8CHpQ1I3o+rUij4JZlkTGLvMAOjlACW5uov4QfTprkgRuiwGWkFZYWUL3CaEW3eJuF4tASlqMKMDT1LdY6KMoSMxASg1uXDO4NSSXPjvSNKmlSHQRXx2rS/SOeW1X9xGWOVxZJSWlqUtaGzFQAcWJcd0Ct67c+8EvIpJWCau4UA2pyqBYB9KQvwU3LlKCkhg4cXsaFg/P1N4sSUSVs9FltAl6NVyxrS8CKt37CscYWbNKQSWzfqQQS9P1JUTUGoLnaM/jVp7wQBWhSQ7it3OaihUHTlCoTQBkQVJWCxUVOC1WoGBoddTUiGWBxIJyrAU4brZqM701jqnl0lYUXfgfFRMASXCmdlEO1+p8oa0LjzimIyIDh9Wof7SLuKbQ04ZjmAzO5uNrU8m9YpD1W6ZZfI7lYcJUoj9VT1iaOUKcPA+OxqZWXOpKQo5Q9yT/SBeO3sJQP8AiMZszEYaWQOzTNDqSDmAmpUhiSQA9ud9GgPCSBhpWVKlgLBdKlZk0Pdy5qCjAkWvSGfxjw+bLR265q1fzpQsAEpWtiQanu0NaAbwF/yAdoUhOYJOV1mg1zX1qT4xx+plPpCsqxxCqjvMHrcGn9Rc+MB4THIAKR3qMGNRzLO4vFs4xgVHugBjZgOdALM4vz1aPN/hn55j6JBDlh3TR9D+3iOOMdPZknTG2IJQnMdC5sXJFXDXJNhBWGRnS5SwamW/OvlSEfHcWvsEqGUfKaFlMRQkcw9Yc/BWJzoyrK6OSrRjVg/rWGjgk9grVkqUTGKHDDMe7VRGUFyBz/8AqbQKMIojMVJyli5UAQPNz6w5mrSSnclQUmlBlSzNQnNm5wgw5QSqWCDlu63+WhLAQn0lQKOviLgsv+G+YZzYu6ru2Sh20ipcPwaEdnMcKUlQqD3VHMzV050i88XkIVImsAk9moDyLVuTHm6MXkQGD1djZm9DziuBScXGL8hjbWi4YsTFylrYbfMHcWYWH+oq4QqWpOdJlh6OCxra23tFnmTlTUMCWLAA0SKagX5HLekVTB8UWkKQpylTgpzMB4sT+c42CElF0gx6HExa1F83oS3k8ZE+ESopdK0pGxNbCsZE9IloRcPmVmHMTR2NiXo8QcRnrmTFFTZrEANYMae8Zh8QCS8tNRpRjprT94nl8WXmqAwdi1a6PtHdTTtIsMuFT1ZAP0sAQlJHM3uaiHeBmBEtZUXpUNQByS3g3lFRm8RNTLGSt3qT0s0N5C53YLIRncBJIAC0lSXFHqO829qRzTwtu+rNFbOJcozkrmGYoIUokpSdB8rP8qrHxeGuNlo/h5ikz1TFpKezQZQWk/MVIVMRTNQHLuNdEvYHNJ7bMCrKkoAZLahXecmx52ixTsyZC1JSUyh3VGwSHYU0LsARGk+Mqq/2A9MBxxnZmlqJlMCVGWMxzCmVCi4Z27zdIFk4KWO8UTMzBKVgqPeFDUjuttX5TB0/Es5oFu5ajsDdOot4tSOP+YFAdRYsVrCjpVvlvXypTWJKUu4qv00anQlwGAPa5itYmyw7kBiSCEgKJezX8o9E+HMQlMpK1JBYroC+U3qTdTuC76xXcTJCpSSSlT1Kykhks4erjz18Ay4RJGR0EpUCxIZjVu8BetfOBPM3vyK3oKxgdTFICflANOZ8idd4QTuBIVK/lHKoLzprQlmPSjW/ohrxNShmJZQ7FSu6CfkZnrSm+8AHGgS0rIKCVBklOpSDlJJoGD3GrCsSx81tAVgvGEJSFAd5paxV3d0MQ13APSIsAgoloMuubMWsxzMBehb0LxJ8Tl0pyvmyKG5/Swp1PnEHw7OWlBcOEqCq371Dzu/KvhHTjX/FbNWizcGYpTMSghbupJ3exYbAF4sGFwqFnOpCQ5Ypdza4A0fLo9TbRNwOaFCpaqid6qKv/ZvAcotuBUhPeEvOogVIdTpsoGmUOOgpE8TSyfHsCiHGYFEruoU6VBNSk3pWpDODoNW0jmSwQEkDOA4Wyhro1DV7t7QRicShZK5mVJBLgGjuynaoN/8ARiNcwrSAitzy0Dh72aK+olW614MkRycaVq7NRCVAhV/q9QSAfCLXgkoYF0lVapNiLU2ik4WWBiqnKSgl3dyCgEdO9bmdotXDcbZrnUMCD0iGOai05IorJpuPnpmZkHumpSq3h15RvBJmTMUrEzWKZaSiUkA7jMa6kvba8QlWUqzkhIL06s9KV+0T/wDMEJDAgtRyXp/jd3GkdUM3izMi/wCI+JKuGYpQDFCUrD/2rS7tyeNqnICkmpJTmGYUOZno7DQDqYB+JOIJn4afJSFELlrQ4HyghyagDQXr6sjlY1QRL7wJCEg5rggBy7PpYOKQvqMy4159zWhvjlJUDamg1qwc6+9Y8m+FUvNWGcsQeXeEXXiHEjUlSSKUq96Guv3ii8CxJROWQD8qrXqpMSx8uEgp2mNMZgGkLUalSBzZw/mH9Y4+GcY8qYB8oU7XDEftBKZmaShlZgrLyoFhwKOO79bQr+E8Nl7RClAuEtQ3Gg51gp1B72Lf2sc4xC8rAfq/yZyLjwHlAvDpnZYpQmBRJzMkEMaA3Z6UPMC8G4zBKRLKiQ2wvUjRqgPflAc0zO1BS2Qs9HLsxZgOVxvCxm/IodiJuYBJYb+TV6VjzCfLZJ5KY+FI9HmzWuketPAmKPxRDJmACoWSqtgVFn6lor6SX3MfF5LBwQFcqXloFJAUS5tRhzfxin4tARNWm4SsjXQnxix/D2L/AJKU941UDlNS5dvWEHG0ZZ6wzVdne4Buw9op6fWWSNDtlj4dg1LlS1IlBQKRUzEpqKFgVDUe9YyOfhqe8hI/l90qHevUlW390ZHNkbjNr5+f8iNqypyi1RSJ5q7QIDEr1j1Wix0j5TF6+FVvhplhmndaBCRFCSqvJ4vXwTLzYen/AMxHon0iOdfaNj/IB4vOUcTLcCkwHRr82GliYdLT2khRITlCkXPeLLBUwpua1hH8UAJmptUknzvDSUQuWlEpalBIClvYFh8u5qfS8cuS1TQslcwJLzJ6SAB3mBKXd2dq3Z2J1aAuMo7TGoeqXSVgmhTmS4Vyi8cP4SkSDMMsHI7K3Jq1dqeQimy5YJmTVazEoT/ilYfwJB8oeMuKsfLpBXxHxES5/ZisnKCU5RdyRlCrVAHR+sMuATmkpUuWFPm/WRVywsTTrFV4yvNiBS2QN+dYccKnAShfUjxJrE8kFHEnWyD1FMM4ziXRMYkZZRDVrmcAOTfeE+E4guXh5SkqGbMXzAFxmCUsNhvu0a4riiUTKvmCQw6kn2EK5p/lyg9gS3IrIPsIbDj+3fv/AGNFWh78T42YjulJCVJU1SxLsFV1Ff8Ay1hVgpyggFBJLErYW7ybuGN+cNfipIUmWaj+VMIoa96Ww5CprEEpk4QBL5lAAkhOWiszAtmfxENipY18m8BXw7xVpqQpkg6gMl2e7s1qR6XgsYpMtYs43NRdk28to8r4TKWEqllLgqBynQsG6HX8r6bw3FZW7udiBluDpbx1iOTjHJf8CvsNwODzTK9moLQCKlw9WrXavIXrGpBWApP6UksDcVt5mkb7MrWCA5TUDYasAPQnxgTKAsjMWVQ6WNm3hZzj+KMrQMpGWfLNzlUBoBVJI2qz/wC4aKmFmIDin+J66wuxeFHbySpRDCYS2lEhOnOJpqAX77nZrnm35WOdy+0zZPOxay7zCQP6iOf0gdE9QP6iHps/NqQIvDAlj3olko0ykAXIFuo++0KpAsnnY5akqSQB3TcAXDBnvoW5QDhsWAhL0WzODcvU1cij0+hgrGSHDqtsG6efnaK+mT3CUjUjZLg76ftaG8BDsdMlZkr+ZYsf6aMzWFIr2CmJ7QgSwkVc2dug3572g9Exi5a3ylvMAM/WK9hZa86lEmpWw6l7HwPlFYxfFpsK8jQKZWu5YClfzygXAsmeQCbkZnIo9iaPSlDvaJxNASWLCpo5NKl9jEczHBM0SypRVRk6VGvgecaKdPQEMccmgzKypNQ6h5AG+nnAQnqJSlL22O+4a8SolIzOAATowfxr1jqTiVhPd+ZyScodjUfbWEMczFEMZmYaU1OjCtfvFR4qwXPCXYkM7PQA1bz8YtWJnTKPnObZhszN4eTxTeLziZigQ1nboKto4akdPo19w+PTHHwZLQUrJUcwWAEgOSCLtc1ELPi2QUYhQL1SDW4uGPRo1wDHTJfaJQVALSM2Xk7ORo5gbi8sgpNbGp/OcdEYNeocn5MvyCODY5MtBBeqn12A06RkKHMZF5YYydszgmzDfxiYi8Dp+YeEEzYo+xiG0el/AUv/AKRBN1TlAU2/1Hmjsax6X8IrIwMkj+uYabErrelhEfUOo/uPj7EHxoAJgLOzP60/NoZfBqgZYWQGJUSGo7sC/RMVz4iDFRdy9/pX8pFj4JNTKwaBYqSD51+vtHPl/wCtfqGO5DbjfxAZUtUtJcEHIGoFqs+zu8VSROACJbhkkDXQauLUgbjOJVMWEZKIqW1J6Wp7QJMxBcXcb6Qyx6Eyvkw1Z/6tKixAmIfoCmnTSDisOrKQEklk7VPO8IlKHeILVB9oL4VMH6vCnMeXWGyR+39AS/GjrGJIC3ANQ17JTyN7xvAYcTEhSkFspArQDMqzm7nal9YnxGGKkLypo7gksSPHxhRhlEJWCbBIY81g/Q+cCNyjSeweB7xmW6cw/SgoAJsCRbyiZMkdjKzklPdGUckm9fbrC7icw5cxzBBUUv8A9qS3OhhocLmQgCw3/wAD/uIu4xVsTdAsmYp3SoE93uqTlLAEPT5vlHRzF5+CcepfzBQWi4Ou1dvtHnk9a5c5Qf5S2xHl48i8WL4XnzUrll7no/IsQGrAyx+3kg0X3EY4ha6EDdJd/OBlLSxOcPqH9wbx0uZ2hKgtqVCQ48D5+UcpxCQkhVm0FX6tQ7xwSbuzMX/xhzjNoDXW4t5QTg8UHoQXLOp6eILefrCnFLyzUkpPeTR70IqedbczBcsqY5VAHVgwAq49+fnBa0JQ1KlBLuFJJLsxIDnUUbk229CcLiQpykkgUPcAcEAuO8xHTXSK6mQojMpROavMPU01B+sE8NUQSGUS7BjV+XPpC0Gx7NlZ1AKJyl3BqQDWjUFrNFS4TPJTOCgwRPWhqVax86fQRapayzE5TVxr4/mhipcBw4E7GoWsJ/6lS9bLrb6dIvBrgwmYzDXoGFbih5WrasViTxIJmHuOlOZNKGj8236xasXPIcA1G+prrFR4Ph3xHfYJzLLNZidHi2NLi3IMemHYYpWV5bK+qWq3Me/gNiZJE52S4QkhVXOl3KdPKDscuVmyjMSod4Cj5aCrBgxs50iBePTLCQtDApIYF1ULM/lGUm+kaPYU+lPE0p0bl56xqYpJzALZqks/o/vSJsTNRQoJlqI7oI5O9Ljrq0Kig51Ze8lu6AoMS993NYnGN/AqQwn45GUNmauYlRv52aKn8RLCpoUAwKQPL/Y8oaKCwj+akIBUzquSwJbSx9qQl4up1fNmr4UoWoI6fTY+M9DxWyDhh/mAPcEXI53HSCeLIcpqTfcgWoCYg4M38RLBDgqYhwLgjUgeohxx9ckdxNCFf1EtfwrTnF8jrKv0DX3orZEZDtElMwBmASMtiX1c+cZFPrI6vogeJ4QtBzEUB/OsCTjDmdJmoQSVq7OoKQe65DVYtZqQkmQYSb7JZEk9ESk1j1j4MwwThJD3KCttalR9M0eaSZJ0INA41FNjePYPh6RkkpSRRMoUGhCRvfUxzesy0ope5kqVnm3xTL7SZ3QxWoC+pLQ647JCEIZihIc10S0RY1aJdSgKW5OYhyG1S5Ae5ptCLiHFe1QUJzOSBW5HmRdvKEhyycfZATFi5xKipyCST5xNLxZIZXe2zaeN4GVJILe8bEsjQvHc1FitE+apYMNnf1grBTcoJKM2z2DaloDmqYAtBWFWwYAh6u4b2DeZhJq0ahyriakylqISpRsfE8qgCA8fiSSntJYOZKSGLKrV3GlTHGImESlMhgaPt+94Gw80m5LDKCGuBYE6CIQxpboFI3xCaCCA7Zy2zMB1entDqcoCWg6KoG1OU7M8V2Y3eHMsPEw6mYp0ozDMBWp/tYe8HLHpCtGpElJUpYOjsRdr+pHlFq+HUTJYVlTmSoChooEFxQkbesVzh82V2ndQxAdyoZTUFsqh9YtvBMYav5AeTFvxo5s8nVAug2ZjlXyllVIZmO2wA6RHiMSsoGQKy8ywfV7Em340bm46pBzPdiL0vamn7GO8VjAwCmSmoGpOvrs5aOaXQ0loUJT/AD0oKgBkKiS4ZiKMHqxNIZ4xCASVOgtRIFL6UteFClZcQwdA7IksKsFA0GjkXtDrDYLtPl7xN1OHBAD3Lk1Y7U3aM+hF0DCcoIQQt2y90mlnFeulIMRxJa5ibuKAU2r3ksWHWkKwgBLEIdkh71KQ7G/uI5RJqWodR+x18oVpWK7HomJzKUSpKtKuPMRXkSCMTinzkLUguT3VEJumlxV3gyTKdgV9XNtxS/V4CUvJOmSyf0JULOzgUL89Kw0H2kFWbxigKkh+ZHtCPDrBmVIDKIGm/MOHgjGY5QWEgu/LfoITJkLTMKnADqLhQYX+9iKx1Y4tJ2PB0mN8QnKpLqKvmAJFKh/KkLeKKK+zcjMCo8mJGu1IxeKWFJdRLmzNfevP/UcCcpagHD7c2NIeEWthitk0rFm+wa4ZgKda+/IRB/Hd7uqdXTkbG+0aNElJoQbNU7B/KBlgipyili1W2P8AuHjFMFbo2nFqKiZgeg3oa2exgHETAXYN+feO0qA5v+kimlXgbE0UdKC3hHRGKsZaZGhZCgRQveC8RLLKKhoC5HOAFQ2xakZDTvZQ1G22DQ03TRvIHLmkCMiERkNSKWx5xHCzZIUhQYKodqEHSmgtSEahFu+KeJS5ssAKClAptZgDYkc94qbViWJurY2dJSpDjBYdMzIlqlgCKF9X5V9RHq+JnqT2qUi6coI1GoaPNeByUlUoi4INNh6u/wBLRZfiXjipcsJSWNidXN48/wBTcpqMexp6ihF8Qns05TcB2e3209His8KkFS6aAn6CJ+IYpS3Jrm5n2jjhZygl2Lt5c/GO3FBwx15JY0uSDpuFcspI8RHUjAEWBbmXA8BWJRjFij+BFP3iROOFlAjofYXtCXI7KiI8RJ/mdmFC4AOjnU7CsGTcEpCmWwKQGALggbcrxDIBXPpV1KvyBP0h4lSgAlYGUVDj5S+h0eKTm1SIxxqVsWKmPJWCGClD0fSAsKtncOC3odDDTFyM1CGF6WoHPSE87DKSxYt+4YwcbTRGUa0F4xAADChJILaFz5iNpmnI3LztA85ZcpIsoseW0bwSuQvq5HkL9IatbErQeCQUq6jpSlxu0WPAYwgB3NALdbN+UhIMRMUWXLBDgppYOKBrQZw7GZVZVulJNdda3tQmOTJHkgVY87VK1t3s+Wz+4P0hqnChKiVBjnIcDmagddYrGAEwrKkVCUtvR9ORLDxh4pUx1LrLDu6n7z6Bw6g/hyEc04UguOhZjU5p8wpLdwIF6jvKNrnNSvtDPFYxRkISUJT85GUtVw7ginTmYrc2eDOUSSQwYkmpYjX8pDqfMScCZ1CpM7szydD01NfbrD8W6S9hVbNlZK0ygfmSgBjqtCT4sSBHODTLCQVfM2ZLlVWNQQLE9YHlhRxMtAuMPJWP8k4dKn8xDjiUpKVS0ZSSVTAClglkzFs4CXJygaiDPE4oeUKti+TOVmIUA4Ghamw8+sccRQ2KVMKgZapSUgMynSos7UbfeDcWQAkj5lVoQdCT0oIRcTm5ZqaOcpLXGvv9onjVvROjmepBIqQORA9DcQoxCwylguoGx2Lga1uK8oG4liFqIzEXs325QCqa4Ed+PDQ0UMMyswJZyEKB6hJjUyYRNSXaum4DecCS59go6AA9KAcqQZicvahILqcOws5FXh2qY6OuL4o5nYsW8redIXpUpZSAKnutvWlNKgQz4vJLpDpZL1JalL+MAysHmNFpB30B0/GjQcVGzSpSA1TzbSI5hrBGJwysxIBv1rrUU9YGmmsWVPoByYIFnLGkDmJkKLQWY2EGMiUB4yE5FeJrNEKqHeCZstgxvm9GgWdLbrGWyctdj9PHckqWlAYpD3o+7bwH/HqnLClqcV11Zh0a8J5p9onwqVJDkEVp1hPoxW12aUnLsNnTMvO7bxPw1aezZT/MT8uhIchW/wC0AzJveRT9QeHfBMfJlpXInAsZjhTOwZPjp6wrT49D4Py2Q9lscw/L+URTUKFk9OvW0WNXBpahmlrSsNo+j/LVw3MQCrBEKyqW3NQfWxP4Ikpna8ZXsMClaXoXN+hhorFuGPv9INxnw/OUG7IKFwpJB8X6P6QCvhq0llAJI3LW5mHcoyJLHKGhth5aThizBRzGngPpC1P+NBQhQ/PAiOf47IMjBwlr6k79CY3IUsDvJGV7mu+t94RJrZNPbBsXhEVUlRBdyDa2kccO+VmFSWPRqesOf4TtEnuoN9WI+hH5SAcHhRLUQsHIQWDVBLVB6BodT1TM4OLtE6FMk1LV1F/CGXDMSFpB8C9bfgiOXgxMoAFPZr9aQdh+FLRRCEizkzW2/TUQv5dIyyqw+SsAfggnChTpUFhJepUM3g7uAHNARA38EoVMyWncZifFt4GVxGSihnE8kpv5ke0Dg/JR5oeSxDh8qZxEJIlLQUSXDZkupOLfx7qb7DaLTxD4dw/8LNk9m0svMYaLSlgU7US0eTcL+KzKxqp2RS5boYktREuYlqDUzT5c4fcV/wCJalS1hCEB0kB8yqkMK5ue0GUdon9WHsXD/wDB8OpSJoUsLCEIHeoUpQEgHW0JPi7gWISUTZKkPLDZSHJoaghi9TQ6seUJP/2KwykhOUAUTXStTEiPjBEw96eoEMRQN7CEkprwCWS+o/wKpmImpcTZbFspNXAZQNNSyjqBSE3FsT/PQQCQQVAqBD31D00+sNeKfEcxCvnJJZnatdujtFY4vxBc2ehc0lgMr8gTt1aGxQbeyT9jXEZicpKSAoTCw1AuLNyq0KkpJYC7j1IH1hxxDFOCAakNSE6T9PcR1QVIzVDA4cpHygkFnBJdxyIjc2q0uSB3Lb29xGu0OUmjX06G0FomgSpKgkHNnRU6oWW8GU8I/cfirOuO4bLNZPy6eArAqsObdLG3sAYdfEuUKlqQaUTWoqDp1aIsLgZpLKOX/Mt6XianUUWeNNif+FVqTyc0LvU/mkK1pi0cXUlCSAvOcqhSjH7RXTLLdbc4rjlasjlgoukQGGvDpcoy3V82ZmrUP1aFSoacIk5kKobgOH15CGyfiDGrlQAoMSAbE26xqO8QMq1J2UR6xkMgPsP4ihkgvUmod7vq39sKVKhlxBTgDQBhtSz1NYWG8Lj6NldyDcKsZdtz5fv5RKsPQ0Fx/uIJFmIJH56/eJ0mjF+Tc/GA1seLtUCz0VB2IgqfIKlAhqp0NyKRyZdRUDzr5u/hvBMuazPu9BYfe9ecLJvtCcGcdgpwAlTsHZ3BNvAvEysVMJJKlK/yJVQf6EFKxa8rAgAOdn1dwb+V+cdIxi2CswB51OXXqDt+FeTfaOmMa8kuE+IpqXS7pOnTX80EOv8Am+Gmj+ZmQrbLmHgQee0V0YtBJK0ipJ0fYVBChaJcOvDE/wAxMxNLpUGtspJLu2sTcE/BRZJLVg/EJclSiUZgxo7VHieh8WjcvErJYE2qXDPq7lo7VNSlQMoqI/vAt4H7WiSbxLMe9Llt083LkjSGonq7MUFAupQBZr1iaWkn9VG1Pt67QJLxeyE7WeCZCDTunwp731gOwOVLR3LlVcUvZX4P9RY+HEEAqSD1r6AwklpsyVF6Vb0aHeGlFKQMvmr6AwIN7s57t2FzBL0bplb/ANjAs7Ay1aR0JKntEqJR6EQ90N2JcRwXavSsL53Cr91PimLaQrkfAmF8+SFfN9oOmB/JXJmGUm2XygdUtINUh+Qiwz8En9Kn5N+8KZwYsWhKaD9OL2tMWz8/6RA3+Qrr11hhiASaU/ObwOiblJdiWvk+7iGTdAtp7ZBMUMpLVsKa+zfeBcHJKnoS12+u0dTphAIcMS7RLw+blzNq3pFNpGu2TYbCDp1B92byiw4XhyDLTLmKASlYmggg/pIIZ9aRW14kuwFYztlD9jE5Rk/JVSiuy48a4RJnSWRMVnSXTn+VTBiKOfGkV2TPCe7NVM7tBlPoSTUdIEPEZqgA9Bpp4iBZxUS6vYe0CON9NjSyxu4oYcTmSjLZALgku9wdwzvCLOacoJWvumBEoJtF4RpEMsuTsxUSSJqg7KItYtbeMnysoD3jmReH00IuzogkkkuSb7xkdojIFh0SzVuWDHnb8/aBFg0dzr5wZKlBjVjyjoACxcHcev8AvnCp0HjsgSaRLJLuKu+mg6RpSS9GVWvhryiZKki7XrU/a/KNZo6Ok1GoPX7/AJSOkqfXKR6/erRoTk6Md3rrpeNyywduXzX1oCNvrClEdoLhnrdqWrq3KJEVAep05QOAxYCzOWr+co2tJDMXeutN+TwGMidQB0f89uUc5COukaDkhxT8r41jrtQfw0/akDYTcuSbqboYlChUkA051A5tz9I4lJJ1HOGWH4YpTlwafgs0K68mBJeKy0TbmNeZ/LQXhis6Dwg1Hw9MCnADXFQ3v9IacP4MtwClZG4WAPaCI7Zxw+QpsxBc7WaGQT/a3U/tDTC4KndCQOZc+jQPPLG6aagWhG9mSBZUpT0UA/L6mGeGwCzaYgeQgVWPFi6+p+kFCZLUPkT4KAPoIAaI+IYRaLzEnlmhfhZQX8wJHKN48JFA4PUGIpWJVLFk1/N4xmS4zCIFEoW/NLf+0Qn4ZVMrlB6loLw2EXOqZgA5qhknhGWucK8SYZMFFMxnw2pJ28j9YUYmSE0yhXSPR501CB3kpPRh9IrGOEtaiQlhGqw3RUVpBPygRCrDJJBLD09osmIwCFWKn0pAM3hMxP6TyeNtA4JvQvk4RGlt/wAEF4PhMpfzKL9QPIk3jidKUKGn/b+0D9krnXWBv3KKEV2grE8KTLJCVd1WpIJbwEDz8NJailE87aOPfyiPsSPmf266bPGS5Tmgd7alvDSNXyao+EbQmRlLy3OjqccqW2iFWFJsG2GgvsI6XhlAOX6Mbc4mmS107pANjbbe9POD+5uEX2hbNwBSASxd2rteAxIJsNbw6mSVAh70cNvtSIZ5SbkhmcP+1IpGbJyxLwK1XjUMyEaJbyjUNz+Bfp/JxLQaGjm3QV+4iTsx8wyu9jQk3NIFc1Dau5r1rHaVkMKimh1/1AaGTCEAvqTWhAIex0Z6jQ2jFyR3qGhLOPK/50gYgqtazCCUooGo2/har78qQHoZbOESrEBt/YaxtQaxGhc9Bvpo3KJCo1zVPhXrTWkcTJgzOEmvIcrsG8IxqNLBqXbQEuelfCJJaxrU36vrUxyqbbVgxDv5WjaSdgQdqHygGsnyih2sNm/DHCAHfwp9o4mJcm76ub0rGdm5OUt1H5pAozkTIFKOCenpEuHmlJpejmnO/wBoHcksdLu/vpBGGls5FbPX80g0Tch5h+KqSxAFOX3hlL4rNV8x5ULe0JMOkEuX8odYZaUhmjPRrbDJSyzkKFNHb3g/DS5bUzKPMt9ICTjVEaNB3CMdLSXKbbROhzsYJVyAkbR2OFHcc2EWWRxILFEAjQkRvFPl/SOkHiEq2N4ScpZIfeESMMczEtFkxSxYq6wgxKssx0whmhpIwwA//oHiHETSk/OOsBTeKEi1OkDSiSbPBBZYsIqQazV5jt+CBuI4iQXEtB6i0DYVAFx6wQvEpNBTcwbMKV4RYqAX0jkT8Qj9VPD2h9IwWYd1Q6/eC0cEUbgKG7+0FP3NXsUmeRMV3wp73YeLRmHwUr9YIrTKfuYuq/h1GpIgHH8DCbDMOYFILjY6mysY7DSU2Uv8u4b2hf8AwKSXEwAgUBudqgc4e43g5UzKcVp+awMfh2Y4eo3AeF40NysCk4RKzlUsU1S9LPajxJieDJFe0zJ2Dn63bd4lxnCpkqhQoNqk0heMQUmx8feFp+Bk0c4rBJLZVqdv1E12r5ekLzhgHoolq083+8SzJyX58jG1TDfNWmtaWvU/ghlaB+wvmqSC3e9BGRNOxLkvXqW+kZFBbQMtC/lLAP48rXiKVKdhfrGRkFPRPirOxiAS4Fd384lEwm7EbRkZGfYIttnCWO0Yaa0/L0jUZBD4JbB2/DHSJClDMDR66a9ecbjIAH2dMoGvKv25R2ZnIdNq7/7jIyCgMnlA0e5s3j+VhrhsMtQ0+zNGoyFsPELlIAO+0HSQCY1GQsjIa4HhomfqbkBE6OGpQS5PP8eNRkJ4HrZMrHJlsBmjZ46GOUA8yIyMgozEWN4gpZct4BoCmLzMYyMjCM4iVE5haMjIxjsTXEbTP0jcZAMESpp0LQ2wU5Y/WYyMhkMgqZxBSbmITxgsyhGRkZOgkC8Wkl2jhPFMoIAc3pGRkUQLFeL+IVG4FLUHjpFexnEkzKUzHZwPa7CMjIHFdh5MVmRm+WpqT0HURwmWBzjUZGoFkLnQe0ZGRkGkK2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4110" name="Picture 14" descr="http://www.pictureslovenia.com/media/img/pic/800/609/33574108405647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978" y="3458951"/>
            <a:ext cx="3245022" cy="243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aobljeni pravokotnik 8"/>
          <p:cNvSpPr/>
          <p:nvPr/>
        </p:nvSpPr>
        <p:spPr>
          <a:xfrm>
            <a:off x="373878" y="4978318"/>
            <a:ext cx="8275852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u="sng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Gozdarstvo in družba sta glede gozda pred mnogo večjimi izzivi, kot pa morda sploh slutimo. </a:t>
            </a:r>
            <a:endParaRPr lang="sl-SI" sz="2000" b="1" u="sng" dirty="0" smtClean="0">
              <a:solidFill>
                <a:srgbClr val="0638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sz="2000" b="1" u="sng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sl-SI" sz="2000" b="1" u="sng" dirty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sedaj smo izzive obvladali – bo tudi tokrat </a:t>
            </a:r>
            <a:r>
              <a:rPr lang="sl-SI" sz="2000" b="1" u="sng" dirty="0" smtClean="0">
                <a:solidFill>
                  <a:srgbClr val="0638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tako?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243513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ctrTitle" sz="quarter"/>
          </p:nvPr>
        </p:nvSpPr>
        <p:spPr>
          <a:xfrm>
            <a:off x="914400" y="211062"/>
            <a:ext cx="10363200" cy="490889"/>
          </a:xfrm>
        </p:spPr>
        <p:txBody>
          <a:bodyPr/>
          <a:lstStyle/>
          <a:p>
            <a:endParaRPr lang="sl-SI" sz="1400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dnaslov 5"/>
          <p:cNvSpPr>
            <a:spLocks noGrp="1"/>
          </p:cNvSpPr>
          <p:nvPr>
            <p:ph type="subTitle" sz="quarter" idx="1"/>
          </p:nvPr>
        </p:nvSpPr>
        <p:spPr>
          <a:xfrm>
            <a:off x="427673" y="6476241"/>
            <a:ext cx="4943397" cy="336885"/>
          </a:xfrm>
        </p:spPr>
        <p:txBody>
          <a:bodyPr/>
          <a:lstStyle/>
          <a:p>
            <a:r>
              <a:rPr lang="sl-SI" altLang="sl-SI" sz="1200" b="1" dirty="0">
                <a:solidFill>
                  <a:srgbClr val="64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SAZU, Ljubljana, 24.10.2014</a:t>
            </a:r>
          </a:p>
          <a:p>
            <a:endParaRPr lang="sl-SI" sz="1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840260" y="2140717"/>
            <a:ext cx="468733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sl-SI" altLang="sl-SI" sz="2800" b="1" dirty="0">
                <a:solidFill>
                  <a:srgbClr val="063807"/>
                </a:solidFill>
                <a:latin typeface="Arial" panose="020B0604020202020204" pitchFamily="34" charset="0"/>
              </a:rPr>
              <a:t>Hvala za vašo </a:t>
            </a:r>
            <a:r>
              <a:rPr lang="sl-SI" altLang="sl-SI" sz="2800" b="1" dirty="0" smtClean="0">
                <a:solidFill>
                  <a:srgbClr val="063807"/>
                </a:solidFill>
                <a:latin typeface="Arial" panose="020B0604020202020204" pitchFamily="34" charset="0"/>
              </a:rPr>
              <a:t>pozornost </a:t>
            </a:r>
            <a:r>
              <a:rPr lang="en-US" altLang="sl-SI" sz="2800" b="1" dirty="0">
                <a:solidFill>
                  <a:srgbClr val="063807"/>
                </a:solidFill>
                <a:latin typeface="Arial" panose="020B0604020202020204" pitchFamily="34" charset="0"/>
              </a:rPr>
              <a:t>!</a:t>
            </a:r>
            <a:endParaRPr lang="sl-SI" altLang="sl-SI" sz="2800" b="1" dirty="0">
              <a:solidFill>
                <a:srgbClr val="063807"/>
              </a:solidFill>
              <a:latin typeface="Arial" panose="020B0604020202020204" pitchFamily="34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sl-SI" altLang="sl-SI" sz="800" b="1" dirty="0">
              <a:solidFill>
                <a:srgbClr val="063807"/>
              </a:solidFill>
              <a:latin typeface="Arial" panose="020B0604020202020204" pitchFamily="34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sl-SI" altLang="sl-SI" sz="800" b="1" dirty="0">
              <a:solidFill>
                <a:srgbClr val="063807"/>
              </a:solidFill>
              <a:latin typeface="Arial" panose="020B0604020202020204" pitchFamily="34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sl-SI" altLang="sl-SI" sz="1600" b="1" dirty="0">
                <a:solidFill>
                  <a:srgbClr val="063807"/>
                </a:solidFill>
                <a:latin typeface="Arial" panose="020B0604020202020204" pitchFamily="34" charset="0"/>
              </a:rPr>
              <a:t>damjan.orazem@zgs.si</a:t>
            </a:r>
          </a:p>
        </p:txBody>
      </p:sp>
      <p:pic>
        <p:nvPicPr>
          <p:cNvPr id="10" name="Picture 9" descr="CE ZGS 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407" b="20392"/>
          <a:stretch>
            <a:fillRect/>
          </a:stretch>
        </p:blipFill>
        <p:spPr>
          <a:xfrm>
            <a:off x="11149013" y="6282448"/>
            <a:ext cx="1042987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jesenski gozd + sadovnja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091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35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avor">
  <a:themeElements>
    <a:clrScheme name="Javor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Javo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avor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vor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vor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1856</Words>
  <Application>Microsoft Office PowerPoint</Application>
  <PresentationFormat>Po meri</PresentationFormat>
  <Paragraphs>198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15" baseType="lpstr">
      <vt:lpstr>Javor</vt:lpstr>
      <vt:lpstr>PowerPointova predstavitev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Vloga, naloge in dodana vrednost JGS v normalnih in izrednih razmerah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Damjan M</dc:creator>
  <cp:lastModifiedBy>Damjan Oražem</cp:lastModifiedBy>
  <cp:revision>73</cp:revision>
  <cp:lastPrinted>2014-10-24T05:29:09Z</cp:lastPrinted>
  <dcterms:created xsi:type="dcterms:W3CDTF">2014-10-18T19:22:09Z</dcterms:created>
  <dcterms:modified xsi:type="dcterms:W3CDTF">2014-10-24T05:30:56Z</dcterms:modified>
</cp:coreProperties>
</file>